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0"/>
  </p:notesMasterIdLst>
  <p:sldIdLst>
    <p:sldId id="256" r:id="rId2"/>
    <p:sldId id="263" r:id="rId3"/>
    <p:sldId id="257"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58" r:id="rId19"/>
    <p:sldId id="289" r:id="rId20"/>
    <p:sldId id="285" r:id="rId21"/>
    <p:sldId id="286" r:id="rId22"/>
    <p:sldId id="287" r:id="rId23"/>
    <p:sldId id="288" r:id="rId24"/>
    <p:sldId id="259" r:id="rId25"/>
    <p:sldId id="269" r:id="rId26"/>
    <p:sldId id="270" r:id="rId27"/>
    <p:sldId id="260" r:id="rId28"/>
    <p:sldId id="266" r:id="rId29"/>
    <p:sldId id="268" r:id="rId30"/>
    <p:sldId id="267" r:id="rId31"/>
    <p:sldId id="261" r:id="rId32"/>
    <p:sldId id="290" r:id="rId33"/>
    <p:sldId id="291" r:id="rId34"/>
    <p:sldId id="294" r:id="rId35"/>
    <p:sldId id="292" r:id="rId36"/>
    <p:sldId id="293" r:id="rId37"/>
    <p:sldId id="264" r:id="rId38"/>
    <p:sldId id="26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A6D3E-402A-92A4-4866-2864EA17AEAF}" v="1863" dt="2026-02-10T05:30:57.890"/>
    <p1510:client id="{21BD3AAC-3F33-F584-876F-E9EE6BE87995}" v="4314" dt="2026-02-09T22:58:19.199"/>
    <p1510:client id="{272B99EB-76DD-F5A8-3128-B7A8FA445575}" v="164" dt="2026-02-09T20:19:19.139"/>
    <p1510:client id="{41FF421A-FB89-9376-D926-42C29AAAB58C}" v="152" dt="2026-02-10T14:09:52.520"/>
    <p1510:client id="{5705C444-50F8-A758-386D-BB818BA219AD}" v="393" dt="2026-02-09T23:41:38.004"/>
    <p1510:client id="{740BFB83-8A69-CB9F-2C37-1EBBB608D9A2}" v="299" dt="2026-02-09T23:49:18.047"/>
    <p1510:client id="{D93F27B5-8D0D-4039-39B5-C4E49DA729EE}" v="7628" dt="2026-02-09T23:54:58.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1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31BD7-3882-4707-9523-53C08391987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A453051-D1E9-4DC9-8383-BE62CCC4B0C3}">
      <dgm:prSet/>
      <dgm:spPr/>
      <dgm:t>
        <a:bodyPr/>
        <a:lstStyle/>
        <a:p>
          <a:pPr>
            <a:lnSpc>
              <a:spcPct val="100000"/>
            </a:lnSpc>
          </a:pPr>
          <a:r>
            <a:rPr lang="en-US" b="0" i="1"/>
            <a:t>The demand for convenience and the implementation for e-commerce</a:t>
          </a:r>
          <a:endParaRPr lang="en-US" b="0"/>
        </a:p>
      </dgm:t>
    </dgm:pt>
    <dgm:pt modelId="{6E6866C4-7D75-444F-AD2C-8F8600D2215D}" type="parTrans" cxnId="{DEA210CE-B69B-4E95-AFDC-A9484C4BEF43}">
      <dgm:prSet/>
      <dgm:spPr/>
      <dgm:t>
        <a:bodyPr/>
        <a:lstStyle/>
        <a:p>
          <a:endParaRPr lang="en-US"/>
        </a:p>
      </dgm:t>
    </dgm:pt>
    <dgm:pt modelId="{1EF81E06-E5ED-46CE-8D3D-A5D1FE862953}" type="sibTrans" cxnId="{DEA210CE-B69B-4E95-AFDC-A9484C4BEF43}">
      <dgm:prSet/>
      <dgm:spPr/>
      <dgm:t>
        <a:bodyPr/>
        <a:lstStyle/>
        <a:p>
          <a:pPr>
            <a:lnSpc>
              <a:spcPct val="100000"/>
            </a:lnSpc>
          </a:pPr>
          <a:endParaRPr lang="en-US"/>
        </a:p>
      </dgm:t>
    </dgm:pt>
    <dgm:pt modelId="{90CA4EF2-8C19-4841-8873-6AE17310E9B0}">
      <dgm:prSet/>
      <dgm:spPr/>
      <dgm:t>
        <a:bodyPr/>
        <a:lstStyle/>
        <a:p>
          <a:pPr>
            <a:lnSpc>
              <a:spcPct val="100000"/>
            </a:lnSpc>
          </a:pPr>
          <a:r>
            <a:rPr lang="en-US"/>
            <a:t>Placing and order online and having your items delivered at your doorstep is becoming a convenient preference for most consumers, however, Costco seems to behind with this rapid change in retail compared to its customers</a:t>
          </a:r>
          <a:r>
            <a:rPr lang="en-US">
              <a:latin typeface="Avenir Next LT Pro"/>
            </a:rPr>
            <a:t> </a:t>
          </a:r>
          <a:r>
            <a:rPr lang="en-US" i="1">
              <a:latin typeface="Avenir Next LT Pro"/>
            </a:rPr>
            <a:t>(AInvest, 2025)</a:t>
          </a:r>
          <a:endParaRPr lang="en-US">
            <a:latin typeface="Avenir Next LT Pro"/>
          </a:endParaRPr>
        </a:p>
      </dgm:t>
    </dgm:pt>
    <dgm:pt modelId="{BE4C7662-769F-42E3-BEE2-323E2EDBC00D}" type="parTrans" cxnId="{83E62C96-CBE9-4CAA-B24C-8D1917D19395}">
      <dgm:prSet/>
      <dgm:spPr/>
      <dgm:t>
        <a:bodyPr/>
        <a:lstStyle/>
        <a:p>
          <a:endParaRPr lang="en-US"/>
        </a:p>
      </dgm:t>
    </dgm:pt>
    <dgm:pt modelId="{A864BE9D-AB49-4A82-A8DE-BC012ED54C66}" type="sibTrans" cxnId="{83E62C96-CBE9-4CAA-B24C-8D1917D19395}">
      <dgm:prSet/>
      <dgm:spPr/>
      <dgm:t>
        <a:bodyPr/>
        <a:lstStyle/>
        <a:p>
          <a:pPr>
            <a:lnSpc>
              <a:spcPct val="100000"/>
            </a:lnSpc>
          </a:pPr>
          <a:endParaRPr lang="en-US"/>
        </a:p>
      </dgm:t>
    </dgm:pt>
    <dgm:pt modelId="{C32A35B9-0F50-423F-A022-90B752853385}">
      <dgm:prSet/>
      <dgm:spPr/>
      <dgm:t>
        <a:bodyPr/>
        <a:lstStyle/>
        <a:p>
          <a:pPr>
            <a:lnSpc>
              <a:spcPct val="100000"/>
            </a:lnSpc>
          </a:pPr>
          <a:r>
            <a:rPr lang="en-US"/>
            <a:t>Diversifying their supply networks will allow Costco, to meet the demand of their customers on time; they should maintain strong relationships with their suppliers through scale purchasing.</a:t>
          </a:r>
        </a:p>
      </dgm:t>
    </dgm:pt>
    <dgm:pt modelId="{05D702D1-283F-480E-8B83-CF8E7B1AF5EA}" type="parTrans" cxnId="{0B8FECCD-5EA8-44D2-B7C7-6AA301C05085}">
      <dgm:prSet/>
      <dgm:spPr/>
      <dgm:t>
        <a:bodyPr/>
        <a:lstStyle/>
        <a:p>
          <a:endParaRPr lang="en-US"/>
        </a:p>
      </dgm:t>
    </dgm:pt>
    <dgm:pt modelId="{A6EC1080-C07B-409A-9609-374062539366}" type="sibTrans" cxnId="{0B8FECCD-5EA8-44D2-B7C7-6AA301C05085}">
      <dgm:prSet/>
      <dgm:spPr/>
      <dgm:t>
        <a:bodyPr/>
        <a:lstStyle/>
        <a:p>
          <a:endParaRPr lang="en-US"/>
        </a:p>
      </dgm:t>
    </dgm:pt>
    <dgm:pt modelId="{409FED29-DED2-493B-92B1-1B1199621778}">
      <dgm:prSet phldr="0"/>
      <dgm:spPr/>
      <dgm:t>
        <a:bodyPr/>
        <a:lstStyle/>
        <a:p>
          <a:pPr>
            <a:lnSpc>
              <a:spcPct val="100000"/>
            </a:lnSpc>
          </a:pPr>
          <a:endParaRPr lang="en-US">
            <a:latin typeface="Avenir Next LT Pro"/>
          </a:endParaRPr>
        </a:p>
      </dgm:t>
    </dgm:pt>
    <dgm:pt modelId="{CDA6650A-AEC2-4AFB-BA89-66AEBA526752}" type="parTrans" cxnId="{146B9322-EA32-4876-8E54-0F68732EFD02}">
      <dgm:prSet/>
      <dgm:spPr/>
    </dgm:pt>
    <dgm:pt modelId="{8B667F04-45D7-49A7-AA94-F5F19AE73587}" type="sibTrans" cxnId="{146B9322-EA32-4876-8E54-0F68732EFD02}">
      <dgm:prSet/>
      <dgm:spPr/>
      <dgm:t>
        <a:bodyPr/>
        <a:lstStyle/>
        <a:p>
          <a:pPr>
            <a:lnSpc>
              <a:spcPct val="100000"/>
            </a:lnSpc>
          </a:pPr>
          <a:endParaRPr lang="en-US"/>
        </a:p>
      </dgm:t>
    </dgm:pt>
    <dgm:pt modelId="{6CAF739D-04E2-44ED-9528-2A01A5F1330C}">
      <dgm:prSet phldr="0"/>
      <dgm:spPr/>
      <dgm:t>
        <a:bodyPr/>
        <a:lstStyle/>
        <a:p>
          <a:pPr>
            <a:lnSpc>
              <a:spcPct val="100000"/>
            </a:lnSpc>
          </a:pPr>
          <a:r>
            <a:rPr lang="en-US" i="1">
              <a:latin typeface="Avenir Next LT Pro"/>
            </a:rPr>
            <a:t>Global sourcing risks and supply</a:t>
          </a:r>
        </a:p>
      </dgm:t>
    </dgm:pt>
    <dgm:pt modelId="{A6AC6984-2594-4436-A898-80C54229A072}" type="parTrans" cxnId="{DFDE496D-47B3-41D7-A7ED-4D92F4830715}">
      <dgm:prSet/>
      <dgm:spPr/>
    </dgm:pt>
    <dgm:pt modelId="{3DE3CC39-5ABD-4321-BE37-980BCC44EB4C}" type="sibTrans" cxnId="{DFDE496D-47B3-41D7-A7ED-4D92F4830715}">
      <dgm:prSet/>
      <dgm:spPr/>
      <dgm:t>
        <a:bodyPr/>
        <a:lstStyle/>
        <a:p>
          <a:pPr>
            <a:lnSpc>
              <a:spcPct val="100000"/>
            </a:lnSpc>
          </a:pPr>
          <a:endParaRPr lang="en-US"/>
        </a:p>
      </dgm:t>
    </dgm:pt>
    <dgm:pt modelId="{85BDEC47-4117-40AE-B27F-066A3D0813D3}">
      <dgm:prSet phldr="0"/>
      <dgm:spPr/>
      <dgm:t>
        <a:bodyPr/>
        <a:lstStyle/>
        <a:p>
          <a:pPr rtl="0"/>
          <a:endParaRPr lang="en-US">
            <a:latin typeface="Avenir Next LT Pro"/>
          </a:endParaRPr>
        </a:p>
      </dgm:t>
    </dgm:pt>
    <dgm:pt modelId="{87EEB791-1FA8-486F-92E5-6C5430604849}" type="parTrans" cxnId="{DD37779B-2AA3-4568-83B0-035D054FFF7C}">
      <dgm:prSet/>
      <dgm:spPr/>
    </dgm:pt>
    <dgm:pt modelId="{32002420-D616-4795-AF56-AAD673FC3044}" type="sibTrans" cxnId="{DD37779B-2AA3-4568-83B0-035D054FFF7C}">
      <dgm:prSet/>
      <dgm:spPr/>
    </dgm:pt>
    <dgm:pt modelId="{7A05A8A5-11F7-489B-8EC2-8DDEC1F312E0}" type="pres">
      <dgm:prSet presAssocID="{2BF31BD7-3882-4707-9523-53C083919874}" presName="root" presStyleCnt="0">
        <dgm:presLayoutVars>
          <dgm:dir/>
          <dgm:resizeHandles val="exact"/>
        </dgm:presLayoutVars>
      </dgm:prSet>
      <dgm:spPr/>
    </dgm:pt>
    <dgm:pt modelId="{1BB6340C-9E36-4ED8-8DF7-99DC5AB832D3}" type="pres">
      <dgm:prSet presAssocID="{2BF31BD7-3882-4707-9523-53C083919874}" presName="container" presStyleCnt="0">
        <dgm:presLayoutVars>
          <dgm:dir/>
          <dgm:resizeHandles val="exact"/>
        </dgm:presLayoutVars>
      </dgm:prSet>
      <dgm:spPr/>
    </dgm:pt>
    <dgm:pt modelId="{4650BFDE-7576-47D2-82F2-CEEC9BDE3FA9}" type="pres">
      <dgm:prSet presAssocID="{DA453051-D1E9-4DC9-8383-BE62CCC4B0C3}" presName="compNode" presStyleCnt="0"/>
      <dgm:spPr/>
    </dgm:pt>
    <dgm:pt modelId="{EF82F6EF-B5E4-4774-91CA-4E1922410E83}" type="pres">
      <dgm:prSet presAssocID="{DA453051-D1E9-4DC9-8383-BE62CCC4B0C3}" presName="iconBgRect" presStyleLbl="bgShp" presStyleIdx="0" presStyleCnt="5"/>
      <dgm:spPr/>
    </dgm:pt>
    <dgm:pt modelId="{B74F7185-13DF-460C-A6CA-C8021C8FACB0}" type="pres">
      <dgm:prSet presAssocID="{DA453051-D1E9-4DC9-8383-BE62CCC4B0C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re"/>
        </a:ext>
      </dgm:extLst>
    </dgm:pt>
    <dgm:pt modelId="{1A645E36-DB9C-4F10-BDC1-B48D7559D3D3}" type="pres">
      <dgm:prSet presAssocID="{DA453051-D1E9-4DC9-8383-BE62CCC4B0C3}" presName="spaceRect" presStyleCnt="0"/>
      <dgm:spPr/>
    </dgm:pt>
    <dgm:pt modelId="{EC4C8912-04F9-4CC0-A725-0EB06119BFB4}" type="pres">
      <dgm:prSet presAssocID="{DA453051-D1E9-4DC9-8383-BE62CCC4B0C3}" presName="textRect" presStyleLbl="revTx" presStyleIdx="0" presStyleCnt="5">
        <dgm:presLayoutVars>
          <dgm:chMax val="1"/>
          <dgm:chPref val="1"/>
        </dgm:presLayoutVars>
      </dgm:prSet>
      <dgm:spPr/>
    </dgm:pt>
    <dgm:pt modelId="{B928513F-123C-43C5-AFC8-BE11E4AB0EF9}" type="pres">
      <dgm:prSet presAssocID="{1EF81E06-E5ED-46CE-8D3D-A5D1FE862953}" presName="sibTrans" presStyleLbl="sibTrans2D1" presStyleIdx="0" presStyleCnt="0"/>
      <dgm:spPr/>
    </dgm:pt>
    <dgm:pt modelId="{B1940CA1-9C64-48CB-AF08-ABBCC3113723}" type="pres">
      <dgm:prSet presAssocID="{90CA4EF2-8C19-4841-8873-6AE17310E9B0}" presName="compNode" presStyleCnt="0"/>
      <dgm:spPr/>
    </dgm:pt>
    <dgm:pt modelId="{93228765-0452-49B8-A736-B16289695A1C}" type="pres">
      <dgm:prSet presAssocID="{90CA4EF2-8C19-4841-8873-6AE17310E9B0}" presName="iconBgRect" presStyleLbl="bgShp" presStyleIdx="1" presStyleCnt="5"/>
      <dgm:spPr/>
    </dgm:pt>
    <dgm:pt modelId="{D167B74E-C137-40F3-968D-E7AB7E261D84}" type="pres">
      <dgm:prSet presAssocID="{90CA4EF2-8C19-4841-8873-6AE17310E9B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osk"/>
        </a:ext>
      </dgm:extLst>
    </dgm:pt>
    <dgm:pt modelId="{2ED64642-C1AF-4D66-A6F4-743281CC4F8E}" type="pres">
      <dgm:prSet presAssocID="{90CA4EF2-8C19-4841-8873-6AE17310E9B0}" presName="spaceRect" presStyleCnt="0"/>
      <dgm:spPr/>
    </dgm:pt>
    <dgm:pt modelId="{9ABF311A-2F14-4076-8179-38EB42143B4E}" type="pres">
      <dgm:prSet presAssocID="{90CA4EF2-8C19-4841-8873-6AE17310E9B0}" presName="textRect" presStyleLbl="revTx" presStyleIdx="1" presStyleCnt="5">
        <dgm:presLayoutVars>
          <dgm:chMax val="1"/>
          <dgm:chPref val="1"/>
        </dgm:presLayoutVars>
      </dgm:prSet>
      <dgm:spPr/>
    </dgm:pt>
    <dgm:pt modelId="{F4DB3BA3-9F3D-4595-933E-2B4CE0F21350}" type="pres">
      <dgm:prSet presAssocID="{A864BE9D-AB49-4A82-A8DE-BC012ED54C66}" presName="sibTrans" presStyleLbl="sibTrans2D1" presStyleIdx="0" presStyleCnt="0"/>
      <dgm:spPr/>
    </dgm:pt>
    <dgm:pt modelId="{41984A14-C53A-4B41-AC56-CEB0D758D0CD}" type="pres">
      <dgm:prSet presAssocID="{409FED29-DED2-493B-92B1-1B1199621778}" presName="compNode" presStyleCnt="0"/>
      <dgm:spPr/>
    </dgm:pt>
    <dgm:pt modelId="{C3559ADE-F746-4AD6-AF87-9D9D5AF8A273}" type="pres">
      <dgm:prSet presAssocID="{409FED29-DED2-493B-92B1-1B1199621778}" presName="iconBgRect" presStyleLbl="bgShp" presStyleIdx="2" presStyleCnt="5"/>
      <dgm:spPr/>
    </dgm:pt>
    <dgm:pt modelId="{7ED3DB3F-9178-477E-B9CD-E802B143D265}" type="pres">
      <dgm:prSet presAssocID="{409FED29-DED2-493B-92B1-1B1199621778}" presName="iconRect" presStyleLbl="node1" presStyleIdx="2" presStyleCnt="5"/>
      <dgm:spPr>
        <a:ln>
          <a:noFill/>
        </a:ln>
      </dgm:spPr>
    </dgm:pt>
    <dgm:pt modelId="{715C1D4A-F6F9-49EC-8AAE-081F516C1F24}" type="pres">
      <dgm:prSet presAssocID="{409FED29-DED2-493B-92B1-1B1199621778}" presName="spaceRect" presStyleCnt="0"/>
      <dgm:spPr/>
    </dgm:pt>
    <dgm:pt modelId="{808CD3C6-4AD3-49C1-9A90-B69E9A880244}" type="pres">
      <dgm:prSet presAssocID="{409FED29-DED2-493B-92B1-1B1199621778}" presName="textRect" presStyleLbl="revTx" presStyleIdx="2" presStyleCnt="5">
        <dgm:presLayoutVars>
          <dgm:chMax val="1"/>
          <dgm:chPref val="1"/>
        </dgm:presLayoutVars>
      </dgm:prSet>
      <dgm:spPr/>
    </dgm:pt>
    <dgm:pt modelId="{5A8CB097-11A2-4441-9A49-0103D8BDCEE0}" type="pres">
      <dgm:prSet presAssocID="{8B667F04-45D7-49A7-AA94-F5F19AE73587}" presName="sibTrans" presStyleLbl="sibTrans2D1" presStyleIdx="0" presStyleCnt="0"/>
      <dgm:spPr/>
    </dgm:pt>
    <dgm:pt modelId="{7854B20A-A600-4E0D-8BFA-833B7683C192}" type="pres">
      <dgm:prSet presAssocID="{6CAF739D-04E2-44ED-9528-2A01A5F1330C}" presName="compNode" presStyleCnt="0"/>
      <dgm:spPr/>
    </dgm:pt>
    <dgm:pt modelId="{CC54F238-18BC-40EA-8A0B-51CEC98B5745}" type="pres">
      <dgm:prSet presAssocID="{6CAF739D-04E2-44ED-9528-2A01A5F1330C}" presName="iconBgRect" presStyleLbl="bgShp" presStyleIdx="3" presStyleCnt="5"/>
      <dgm:spPr/>
    </dgm:pt>
    <dgm:pt modelId="{94B7125B-4D6E-4CE9-A99E-00CFC1CC4D50}" type="pres">
      <dgm:prSet presAssocID="{6CAF739D-04E2-44ED-9528-2A01A5F1330C}"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6E7DE000-46B3-4173-83C3-293BED959151}" type="pres">
      <dgm:prSet presAssocID="{6CAF739D-04E2-44ED-9528-2A01A5F1330C}" presName="spaceRect" presStyleCnt="0"/>
      <dgm:spPr/>
    </dgm:pt>
    <dgm:pt modelId="{92903DEC-F9C2-4C83-9B99-BA79E6745190}" type="pres">
      <dgm:prSet presAssocID="{6CAF739D-04E2-44ED-9528-2A01A5F1330C}" presName="textRect" presStyleLbl="revTx" presStyleIdx="3" presStyleCnt="5">
        <dgm:presLayoutVars>
          <dgm:chMax val="1"/>
          <dgm:chPref val="1"/>
        </dgm:presLayoutVars>
      </dgm:prSet>
      <dgm:spPr/>
    </dgm:pt>
    <dgm:pt modelId="{DF20BE1F-1603-4555-BFAD-B0FBBF046D5A}" type="pres">
      <dgm:prSet presAssocID="{3DE3CC39-5ABD-4321-BE37-980BCC44EB4C}" presName="sibTrans" presStyleLbl="sibTrans2D1" presStyleIdx="0" presStyleCnt="0"/>
      <dgm:spPr/>
    </dgm:pt>
    <dgm:pt modelId="{A4E0D54C-55F2-480D-9D40-59D909DE2BA5}" type="pres">
      <dgm:prSet presAssocID="{C32A35B9-0F50-423F-A022-90B752853385}" presName="compNode" presStyleCnt="0"/>
      <dgm:spPr/>
    </dgm:pt>
    <dgm:pt modelId="{11B3324C-E004-4680-BA23-8EAC9C3F8408}" type="pres">
      <dgm:prSet presAssocID="{C32A35B9-0F50-423F-A022-90B752853385}" presName="iconBgRect" presStyleLbl="bgShp" presStyleIdx="4" presStyleCnt="5"/>
      <dgm:spPr/>
    </dgm:pt>
    <dgm:pt modelId="{1D91E121-9E85-4236-8A32-EDA3E7254A39}" type="pres">
      <dgm:prSet presAssocID="{C32A35B9-0F50-423F-A022-90B752853385}"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82521726-2BA4-451B-B9FE-ADE5EE8D2B0F}" type="pres">
      <dgm:prSet presAssocID="{C32A35B9-0F50-423F-A022-90B752853385}" presName="spaceRect" presStyleCnt="0"/>
      <dgm:spPr/>
    </dgm:pt>
    <dgm:pt modelId="{8F616A75-D0AE-475E-9EE0-DE52291D794C}" type="pres">
      <dgm:prSet presAssocID="{C32A35B9-0F50-423F-A022-90B752853385}" presName="textRect" presStyleLbl="revTx" presStyleIdx="4" presStyleCnt="5">
        <dgm:presLayoutVars>
          <dgm:chMax val="1"/>
          <dgm:chPref val="1"/>
        </dgm:presLayoutVars>
      </dgm:prSet>
      <dgm:spPr/>
    </dgm:pt>
  </dgm:ptLst>
  <dgm:cxnLst>
    <dgm:cxn modelId="{146B9322-EA32-4876-8E54-0F68732EFD02}" srcId="{2BF31BD7-3882-4707-9523-53C083919874}" destId="{409FED29-DED2-493B-92B1-1B1199621778}" srcOrd="2" destOrd="0" parTransId="{CDA6650A-AEC2-4AFB-BA89-66AEBA526752}" sibTransId="{8B667F04-45D7-49A7-AA94-F5F19AE73587}"/>
    <dgm:cxn modelId="{F24B1A30-E650-4406-B322-26CC2465E519}" type="presOf" srcId="{8B667F04-45D7-49A7-AA94-F5F19AE73587}" destId="{5A8CB097-11A2-4441-9A49-0103D8BDCEE0}" srcOrd="0" destOrd="0" presId="urn:microsoft.com/office/officeart/2018/2/layout/IconCircleList"/>
    <dgm:cxn modelId="{926EE060-C20F-4E14-8F43-BF5B6E148B22}" type="presOf" srcId="{DA453051-D1E9-4DC9-8383-BE62CCC4B0C3}" destId="{EC4C8912-04F9-4CC0-A725-0EB06119BFB4}" srcOrd="0" destOrd="0" presId="urn:microsoft.com/office/officeart/2018/2/layout/IconCircleList"/>
    <dgm:cxn modelId="{1F2F3E42-8C2E-4FA4-9939-D68F1DF8E322}" type="presOf" srcId="{2BF31BD7-3882-4707-9523-53C083919874}" destId="{7A05A8A5-11F7-489B-8EC2-8DDEC1F312E0}" srcOrd="0" destOrd="0" presId="urn:microsoft.com/office/officeart/2018/2/layout/IconCircleList"/>
    <dgm:cxn modelId="{DFDE496D-47B3-41D7-A7ED-4D92F4830715}" srcId="{2BF31BD7-3882-4707-9523-53C083919874}" destId="{6CAF739D-04E2-44ED-9528-2A01A5F1330C}" srcOrd="3" destOrd="0" parTransId="{A6AC6984-2594-4436-A898-80C54229A072}" sibTransId="{3DE3CC39-5ABD-4321-BE37-980BCC44EB4C}"/>
    <dgm:cxn modelId="{133F0856-167B-4FDC-BF95-6A39C27D7CF0}" type="presOf" srcId="{C32A35B9-0F50-423F-A022-90B752853385}" destId="{8F616A75-D0AE-475E-9EE0-DE52291D794C}" srcOrd="0" destOrd="0" presId="urn:microsoft.com/office/officeart/2018/2/layout/IconCircleList"/>
    <dgm:cxn modelId="{7F26478D-2AA3-4CB6-8626-60C066B5A4CE}" type="presOf" srcId="{409FED29-DED2-493B-92B1-1B1199621778}" destId="{808CD3C6-4AD3-49C1-9A90-B69E9A880244}" srcOrd="0" destOrd="0" presId="urn:microsoft.com/office/officeart/2018/2/layout/IconCircleList"/>
    <dgm:cxn modelId="{F3CA7C90-CDF8-417B-9208-24767D6D0A06}" type="presOf" srcId="{6CAF739D-04E2-44ED-9528-2A01A5F1330C}" destId="{92903DEC-F9C2-4C83-9B99-BA79E6745190}" srcOrd="0" destOrd="0" presId="urn:microsoft.com/office/officeart/2018/2/layout/IconCircleList"/>
    <dgm:cxn modelId="{83E62C96-CBE9-4CAA-B24C-8D1917D19395}" srcId="{2BF31BD7-3882-4707-9523-53C083919874}" destId="{90CA4EF2-8C19-4841-8873-6AE17310E9B0}" srcOrd="1" destOrd="0" parTransId="{BE4C7662-769F-42E3-BEE2-323E2EDBC00D}" sibTransId="{A864BE9D-AB49-4A82-A8DE-BC012ED54C66}"/>
    <dgm:cxn modelId="{DD37779B-2AA3-4568-83B0-035D054FFF7C}" srcId="{6CAF739D-04E2-44ED-9528-2A01A5F1330C}" destId="{85BDEC47-4117-40AE-B27F-066A3D0813D3}" srcOrd="0" destOrd="0" parTransId="{87EEB791-1FA8-486F-92E5-6C5430604849}" sibTransId="{32002420-D616-4795-AF56-AAD673FC3044}"/>
    <dgm:cxn modelId="{0B8FECCD-5EA8-44D2-B7C7-6AA301C05085}" srcId="{2BF31BD7-3882-4707-9523-53C083919874}" destId="{C32A35B9-0F50-423F-A022-90B752853385}" srcOrd="4" destOrd="0" parTransId="{05D702D1-283F-480E-8B83-CF8E7B1AF5EA}" sibTransId="{A6EC1080-C07B-409A-9609-374062539366}"/>
    <dgm:cxn modelId="{DEA210CE-B69B-4E95-AFDC-A9484C4BEF43}" srcId="{2BF31BD7-3882-4707-9523-53C083919874}" destId="{DA453051-D1E9-4DC9-8383-BE62CCC4B0C3}" srcOrd="0" destOrd="0" parTransId="{6E6866C4-7D75-444F-AD2C-8F8600D2215D}" sibTransId="{1EF81E06-E5ED-46CE-8D3D-A5D1FE862953}"/>
    <dgm:cxn modelId="{D16827EE-E692-47D4-8C7A-FAA7456F140E}" type="presOf" srcId="{A864BE9D-AB49-4A82-A8DE-BC012ED54C66}" destId="{F4DB3BA3-9F3D-4595-933E-2B4CE0F21350}" srcOrd="0" destOrd="0" presId="urn:microsoft.com/office/officeart/2018/2/layout/IconCircleList"/>
    <dgm:cxn modelId="{309DFEF0-D44F-4EC7-97B0-696A3055B978}" type="presOf" srcId="{3DE3CC39-5ABD-4321-BE37-980BCC44EB4C}" destId="{DF20BE1F-1603-4555-BFAD-B0FBBF046D5A}" srcOrd="0" destOrd="0" presId="urn:microsoft.com/office/officeart/2018/2/layout/IconCircleList"/>
    <dgm:cxn modelId="{B5C091F5-CE65-463B-988A-CF6170FF9154}" type="presOf" srcId="{1EF81E06-E5ED-46CE-8D3D-A5D1FE862953}" destId="{B928513F-123C-43C5-AFC8-BE11E4AB0EF9}" srcOrd="0" destOrd="0" presId="urn:microsoft.com/office/officeart/2018/2/layout/IconCircleList"/>
    <dgm:cxn modelId="{8146A5F7-2F50-4487-B0E4-3798EF3DF235}" type="presOf" srcId="{90CA4EF2-8C19-4841-8873-6AE17310E9B0}" destId="{9ABF311A-2F14-4076-8179-38EB42143B4E}" srcOrd="0" destOrd="0" presId="urn:microsoft.com/office/officeart/2018/2/layout/IconCircleList"/>
    <dgm:cxn modelId="{A470A070-63DB-445D-A927-B61675D21ACC}" type="presParOf" srcId="{7A05A8A5-11F7-489B-8EC2-8DDEC1F312E0}" destId="{1BB6340C-9E36-4ED8-8DF7-99DC5AB832D3}" srcOrd="0" destOrd="0" presId="urn:microsoft.com/office/officeart/2018/2/layout/IconCircleList"/>
    <dgm:cxn modelId="{0D30DBAD-01ED-4FB1-A87E-02265C83B7CA}" type="presParOf" srcId="{1BB6340C-9E36-4ED8-8DF7-99DC5AB832D3}" destId="{4650BFDE-7576-47D2-82F2-CEEC9BDE3FA9}" srcOrd="0" destOrd="0" presId="urn:microsoft.com/office/officeart/2018/2/layout/IconCircleList"/>
    <dgm:cxn modelId="{21629D1B-DF08-460B-8B54-FFBF60C4B22F}" type="presParOf" srcId="{4650BFDE-7576-47D2-82F2-CEEC9BDE3FA9}" destId="{EF82F6EF-B5E4-4774-91CA-4E1922410E83}" srcOrd="0" destOrd="0" presId="urn:microsoft.com/office/officeart/2018/2/layout/IconCircleList"/>
    <dgm:cxn modelId="{8BC88A3C-E663-4A71-9C74-A4A5E7E98204}" type="presParOf" srcId="{4650BFDE-7576-47D2-82F2-CEEC9BDE3FA9}" destId="{B74F7185-13DF-460C-A6CA-C8021C8FACB0}" srcOrd="1" destOrd="0" presId="urn:microsoft.com/office/officeart/2018/2/layout/IconCircleList"/>
    <dgm:cxn modelId="{E1C8DE4D-CD16-4C39-9641-E3EA9AC4D0E6}" type="presParOf" srcId="{4650BFDE-7576-47D2-82F2-CEEC9BDE3FA9}" destId="{1A645E36-DB9C-4F10-BDC1-B48D7559D3D3}" srcOrd="2" destOrd="0" presId="urn:microsoft.com/office/officeart/2018/2/layout/IconCircleList"/>
    <dgm:cxn modelId="{8910FB7D-F593-4B28-B3BB-53C02F92079E}" type="presParOf" srcId="{4650BFDE-7576-47D2-82F2-CEEC9BDE3FA9}" destId="{EC4C8912-04F9-4CC0-A725-0EB06119BFB4}" srcOrd="3" destOrd="0" presId="urn:microsoft.com/office/officeart/2018/2/layout/IconCircleList"/>
    <dgm:cxn modelId="{5E59C861-9271-4DFC-9E6B-1C98E6B52E51}" type="presParOf" srcId="{1BB6340C-9E36-4ED8-8DF7-99DC5AB832D3}" destId="{B928513F-123C-43C5-AFC8-BE11E4AB0EF9}" srcOrd="1" destOrd="0" presId="urn:microsoft.com/office/officeart/2018/2/layout/IconCircleList"/>
    <dgm:cxn modelId="{22F0D080-E7A8-4117-A8AD-1E52B98EABD6}" type="presParOf" srcId="{1BB6340C-9E36-4ED8-8DF7-99DC5AB832D3}" destId="{B1940CA1-9C64-48CB-AF08-ABBCC3113723}" srcOrd="2" destOrd="0" presId="urn:microsoft.com/office/officeart/2018/2/layout/IconCircleList"/>
    <dgm:cxn modelId="{B76C1F89-1181-4A59-A040-E0B129452DE9}" type="presParOf" srcId="{B1940CA1-9C64-48CB-AF08-ABBCC3113723}" destId="{93228765-0452-49B8-A736-B16289695A1C}" srcOrd="0" destOrd="0" presId="urn:microsoft.com/office/officeart/2018/2/layout/IconCircleList"/>
    <dgm:cxn modelId="{D4DCB5BD-0AEC-47CD-8D55-72B0ECBB9A9B}" type="presParOf" srcId="{B1940CA1-9C64-48CB-AF08-ABBCC3113723}" destId="{D167B74E-C137-40F3-968D-E7AB7E261D84}" srcOrd="1" destOrd="0" presId="urn:microsoft.com/office/officeart/2018/2/layout/IconCircleList"/>
    <dgm:cxn modelId="{3EFC593E-7E44-42A6-9CBF-5EC395097FB3}" type="presParOf" srcId="{B1940CA1-9C64-48CB-AF08-ABBCC3113723}" destId="{2ED64642-C1AF-4D66-A6F4-743281CC4F8E}" srcOrd="2" destOrd="0" presId="urn:microsoft.com/office/officeart/2018/2/layout/IconCircleList"/>
    <dgm:cxn modelId="{F3A2C2B6-8B01-4E5F-9C30-164CED07D62E}" type="presParOf" srcId="{B1940CA1-9C64-48CB-AF08-ABBCC3113723}" destId="{9ABF311A-2F14-4076-8179-38EB42143B4E}" srcOrd="3" destOrd="0" presId="urn:microsoft.com/office/officeart/2018/2/layout/IconCircleList"/>
    <dgm:cxn modelId="{5056C23F-A5CA-4771-8D20-DFF938F9FA71}" type="presParOf" srcId="{1BB6340C-9E36-4ED8-8DF7-99DC5AB832D3}" destId="{F4DB3BA3-9F3D-4595-933E-2B4CE0F21350}" srcOrd="3" destOrd="0" presId="urn:microsoft.com/office/officeart/2018/2/layout/IconCircleList"/>
    <dgm:cxn modelId="{B0CE3A26-1F47-41C0-A139-374C382BBD54}" type="presParOf" srcId="{1BB6340C-9E36-4ED8-8DF7-99DC5AB832D3}" destId="{41984A14-C53A-4B41-AC56-CEB0D758D0CD}" srcOrd="4" destOrd="0" presId="urn:microsoft.com/office/officeart/2018/2/layout/IconCircleList"/>
    <dgm:cxn modelId="{44758ED2-FCFF-43E2-BC1E-10F299F7E0D7}" type="presParOf" srcId="{41984A14-C53A-4B41-AC56-CEB0D758D0CD}" destId="{C3559ADE-F746-4AD6-AF87-9D9D5AF8A273}" srcOrd="0" destOrd="0" presId="urn:microsoft.com/office/officeart/2018/2/layout/IconCircleList"/>
    <dgm:cxn modelId="{346B4614-81A4-4D8D-AD7E-6F55071D695E}" type="presParOf" srcId="{41984A14-C53A-4B41-AC56-CEB0D758D0CD}" destId="{7ED3DB3F-9178-477E-B9CD-E802B143D265}" srcOrd="1" destOrd="0" presId="urn:microsoft.com/office/officeart/2018/2/layout/IconCircleList"/>
    <dgm:cxn modelId="{52046BDA-0937-4020-B13D-F9CF9D1FBC6A}" type="presParOf" srcId="{41984A14-C53A-4B41-AC56-CEB0D758D0CD}" destId="{715C1D4A-F6F9-49EC-8AAE-081F516C1F24}" srcOrd="2" destOrd="0" presId="urn:microsoft.com/office/officeart/2018/2/layout/IconCircleList"/>
    <dgm:cxn modelId="{EF8624EF-D091-467B-ADDC-47C4E9DA5776}" type="presParOf" srcId="{41984A14-C53A-4B41-AC56-CEB0D758D0CD}" destId="{808CD3C6-4AD3-49C1-9A90-B69E9A880244}" srcOrd="3" destOrd="0" presId="urn:microsoft.com/office/officeart/2018/2/layout/IconCircleList"/>
    <dgm:cxn modelId="{15F69146-8A1A-47B5-803D-C37A889592EE}" type="presParOf" srcId="{1BB6340C-9E36-4ED8-8DF7-99DC5AB832D3}" destId="{5A8CB097-11A2-4441-9A49-0103D8BDCEE0}" srcOrd="5" destOrd="0" presId="urn:microsoft.com/office/officeart/2018/2/layout/IconCircleList"/>
    <dgm:cxn modelId="{2400654A-ECA1-42DC-A13B-F56839CA7633}" type="presParOf" srcId="{1BB6340C-9E36-4ED8-8DF7-99DC5AB832D3}" destId="{7854B20A-A600-4E0D-8BFA-833B7683C192}" srcOrd="6" destOrd="0" presId="urn:microsoft.com/office/officeart/2018/2/layout/IconCircleList"/>
    <dgm:cxn modelId="{F9739697-DD6C-467C-92A5-8D38C86DD886}" type="presParOf" srcId="{7854B20A-A600-4E0D-8BFA-833B7683C192}" destId="{CC54F238-18BC-40EA-8A0B-51CEC98B5745}" srcOrd="0" destOrd="0" presId="urn:microsoft.com/office/officeart/2018/2/layout/IconCircleList"/>
    <dgm:cxn modelId="{EDB87B28-3585-421A-825B-BDFA1AE61C79}" type="presParOf" srcId="{7854B20A-A600-4E0D-8BFA-833B7683C192}" destId="{94B7125B-4D6E-4CE9-A99E-00CFC1CC4D50}" srcOrd="1" destOrd="0" presId="urn:microsoft.com/office/officeart/2018/2/layout/IconCircleList"/>
    <dgm:cxn modelId="{65006BF8-9617-4A8D-8750-05F65A02824B}" type="presParOf" srcId="{7854B20A-A600-4E0D-8BFA-833B7683C192}" destId="{6E7DE000-46B3-4173-83C3-293BED959151}" srcOrd="2" destOrd="0" presId="urn:microsoft.com/office/officeart/2018/2/layout/IconCircleList"/>
    <dgm:cxn modelId="{6BD5AB65-7554-4C5A-9A9D-7C8FFE061388}" type="presParOf" srcId="{7854B20A-A600-4E0D-8BFA-833B7683C192}" destId="{92903DEC-F9C2-4C83-9B99-BA79E6745190}" srcOrd="3" destOrd="0" presId="urn:microsoft.com/office/officeart/2018/2/layout/IconCircleList"/>
    <dgm:cxn modelId="{BB2EC4CF-9396-4389-82F2-2861967C2463}" type="presParOf" srcId="{1BB6340C-9E36-4ED8-8DF7-99DC5AB832D3}" destId="{DF20BE1F-1603-4555-BFAD-B0FBBF046D5A}" srcOrd="7" destOrd="0" presId="urn:microsoft.com/office/officeart/2018/2/layout/IconCircleList"/>
    <dgm:cxn modelId="{EF697C6F-46BF-4A4B-BF07-F0B179FCD472}" type="presParOf" srcId="{1BB6340C-9E36-4ED8-8DF7-99DC5AB832D3}" destId="{A4E0D54C-55F2-480D-9D40-59D909DE2BA5}" srcOrd="8" destOrd="0" presId="urn:microsoft.com/office/officeart/2018/2/layout/IconCircleList"/>
    <dgm:cxn modelId="{57F87810-4A46-450C-B573-4AD592C23BC2}" type="presParOf" srcId="{A4E0D54C-55F2-480D-9D40-59D909DE2BA5}" destId="{11B3324C-E004-4680-BA23-8EAC9C3F8408}" srcOrd="0" destOrd="0" presId="urn:microsoft.com/office/officeart/2018/2/layout/IconCircleList"/>
    <dgm:cxn modelId="{ECC16B70-4541-4300-91FB-6B4474008250}" type="presParOf" srcId="{A4E0D54C-55F2-480D-9D40-59D909DE2BA5}" destId="{1D91E121-9E85-4236-8A32-EDA3E7254A39}" srcOrd="1" destOrd="0" presId="urn:microsoft.com/office/officeart/2018/2/layout/IconCircleList"/>
    <dgm:cxn modelId="{70DBC0B1-7463-412E-9A74-B9FC174175BA}" type="presParOf" srcId="{A4E0D54C-55F2-480D-9D40-59D909DE2BA5}" destId="{82521726-2BA4-451B-B9FE-ADE5EE8D2B0F}" srcOrd="2" destOrd="0" presId="urn:microsoft.com/office/officeart/2018/2/layout/IconCircleList"/>
    <dgm:cxn modelId="{9E63F27B-F5CE-40A5-874A-D72627C79533}" type="presParOf" srcId="{A4E0D54C-55F2-480D-9D40-59D909DE2BA5}" destId="{8F616A75-D0AE-475E-9EE0-DE52291D794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2F6EF-B5E4-4774-91CA-4E1922410E83}">
      <dsp:nvSpPr>
        <dsp:cNvPr id="0" name=""/>
        <dsp:cNvSpPr/>
      </dsp:nvSpPr>
      <dsp:spPr>
        <a:xfrm>
          <a:off x="383183" y="718069"/>
          <a:ext cx="815013" cy="81501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F7185-13DF-460C-A6CA-C8021C8FACB0}">
      <dsp:nvSpPr>
        <dsp:cNvPr id="0" name=""/>
        <dsp:cNvSpPr/>
      </dsp:nvSpPr>
      <dsp:spPr>
        <a:xfrm>
          <a:off x="554336" y="889222"/>
          <a:ext cx="472707" cy="4727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4C8912-04F9-4CC0-A725-0EB06119BFB4}">
      <dsp:nvSpPr>
        <dsp:cNvPr id="0" name=""/>
        <dsp:cNvSpPr/>
      </dsp:nvSpPr>
      <dsp:spPr>
        <a:xfrm>
          <a:off x="1372842" y="718069"/>
          <a:ext cx="1921102" cy="8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1" kern="1200"/>
            <a:t>The demand for convenience and the implementation for e-commerce</a:t>
          </a:r>
          <a:endParaRPr lang="en-US" sz="1100" b="0" kern="1200"/>
        </a:p>
      </dsp:txBody>
      <dsp:txXfrm>
        <a:off x="1372842" y="718069"/>
        <a:ext cx="1921102" cy="815013"/>
      </dsp:txXfrm>
    </dsp:sp>
    <dsp:sp modelId="{93228765-0452-49B8-A736-B16289695A1C}">
      <dsp:nvSpPr>
        <dsp:cNvPr id="0" name=""/>
        <dsp:cNvSpPr/>
      </dsp:nvSpPr>
      <dsp:spPr>
        <a:xfrm>
          <a:off x="3628682" y="718069"/>
          <a:ext cx="815013" cy="81501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67B74E-C137-40F3-968D-E7AB7E261D84}">
      <dsp:nvSpPr>
        <dsp:cNvPr id="0" name=""/>
        <dsp:cNvSpPr/>
      </dsp:nvSpPr>
      <dsp:spPr>
        <a:xfrm>
          <a:off x="3799835" y="889222"/>
          <a:ext cx="472707" cy="4727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BF311A-2F14-4076-8179-38EB42143B4E}">
      <dsp:nvSpPr>
        <dsp:cNvPr id="0" name=""/>
        <dsp:cNvSpPr/>
      </dsp:nvSpPr>
      <dsp:spPr>
        <a:xfrm>
          <a:off x="4618342" y="718069"/>
          <a:ext cx="1921102" cy="8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Placing and order online and having your items delivered at your doorstep is becoming a convenient preference for most consumers, however, Costco seems to behind with this rapid change in retail compared to its customers</a:t>
          </a:r>
          <a:r>
            <a:rPr lang="en-US" sz="1100" kern="1200">
              <a:latin typeface="Avenir Next LT Pro"/>
            </a:rPr>
            <a:t> </a:t>
          </a:r>
          <a:r>
            <a:rPr lang="en-US" sz="1100" i="1" kern="1200">
              <a:latin typeface="Avenir Next LT Pro"/>
            </a:rPr>
            <a:t>(AInvest, 2025)</a:t>
          </a:r>
          <a:endParaRPr lang="en-US" sz="1100" kern="1200">
            <a:latin typeface="Avenir Next LT Pro"/>
          </a:endParaRPr>
        </a:p>
      </dsp:txBody>
      <dsp:txXfrm>
        <a:off x="4618342" y="718069"/>
        <a:ext cx="1921102" cy="815013"/>
      </dsp:txXfrm>
    </dsp:sp>
    <dsp:sp modelId="{C3559ADE-F746-4AD6-AF87-9D9D5AF8A273}">
      <dsp:nvSpPr>
        <dsp:cNvPr id="0" name=""/>
        <dsp:cNvSpPr/>
      </dsp:nvSpPr>
      <dsp:spPr>
        <a:xfrm>
          <a:off x="6874182" y="718069"/>
          <a:ext cx="815013" cy="81501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D3DB3F-9178-477E-B9CD-E802B143D265}">
      <dsp:nvSpPr>
        <dsp:cNvPr id="0" name=""/>
        <dsp:cNvSpPr/>
      </dsp:nvSpPr>
      <dsp:spPr>
        <a:xfrm>
          <a:off x="7045335" y="889222"/>
          <a:ext cx="472707" cy="472707"/>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8CD3C6-4AD3-49C1-9A90-B69E9A880244}">
      <dsp:nvSpPr>
        <dsp:cNvPr id="0" name=""/>
        <dsp:cNvSpPr/>
      </dsp:nvSpPr>
      <dsp:spPr>
        <a:xfrm>
          <a:off x="7863841" y="718069"/>
          <a:ext cx="1921102" cy="8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endParaRPr lang="en-US" sz="1100" kern="1200">
            <a:latin typeface="Avenir Next LT Pro"/>
          </a:endParaRPr>
        </a:p>
      </dsp:txBody>
      <dsp:txXfrm>
        <a:off x="7863841" y="718069"/>
        <a:ext cx="1921102" cy="815013"/>
      </dsp:txXfrm>
    </dsp:sp>
    <dsp:sp modelId="{CC54F238-18BC-40EA-8A0B-51CEC98B5745}">
      <dsp:nvSpPr>
        <dsp:cNvPr id="0" name=""/>
        <dsp:cNvSpPr/>
      </dsp:nvSpPr>
      <dsp:spPr>
        <a:xfrm>
          <a:off x="383183" y="2161092"/>
          <a:ext cx="815013" cy="81501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7125B-4D6E-4CE9-A99E-00CFC1CC4D50}">
      <dsp:nvSpPr>
        <dsp:cNvPr id="0" name=""/>
        <dsp:cNvSpPr/>
      </dsp:nvSpPr>
      <dsp:spPr>
        <a:xfrm>
          <a:off x="554336" y="2332245"/>
          <a:ext cx="472707" cy="4727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903DEC-F9C2-4C83-9B99-BA79E6745190}">
      <dsp:nvSpPr>
        <dsp:cNvPr id="0" name=""/>
        <dsp:cNvSpPr/>
      </dsp:nvSpPr>
      <dsp:spPr>
        <a:xfrm>
          <a:off x="1372842" y="2161092"/>
          <a:ext cx="1921102" cy="8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i="1" kern="1200">
              <a:latin typeface="Avenir Next LT Pro"/>
            </a:rPr>
            <a:t>Global sourcing risks and supply</a:t>
          </a:r>
        </a:p>
      </dsp:txBody>
      <dsp:txXfrm>
        <a:off x="1372842" y="2161092"/>
        <a:ext cx="1921102" cy="815013"/>
      </dsp:txXfrm>
    </dsp:sp>
    <dsp:sp modelId="{11B3324C-E004-4680-BA23-8EAC9C3F8408}">
      <dsp:nvSpPr>
        <dsp:cNvPr id="0" name=""/>
        <dsp:cNvSpPr/>
      </dsp:nvSpPr>
      <dsp:spPr>
        <a:xfrm>
          <a:off x="3628682" y="2161092"/>
          <a:ext cx="815013" cy="81501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91E121-9E85-4236-8A32-EDA3E7254A39}">
      <dsp:nvSpPr>
        <dsp:cNvPr id="0" name=""/>
        <dsp:cNvSpPr/>
      </dsp:nvSpPr>
      <dsp:spPr>
        <a:xfrm>
          <a:off x="3799835" y="2332245"/>
          <a:ext cx="472707" cy="4727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616A75-D0AE-475E-9EE0-DE52291D794C}">
      <dsp:nvSpPr>
        <dsp:cNvPr id="0" name=""/>
        <dsp:cNvSpPr/>
      </dsp:nvSpPr>
      <dsp:spPr>
        <a:xfrm>
          <a:off x="4618342" y="2161092"/>
          <a:ext cx="1921102" cy="81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Diversifying their supply networks will allow Costco, to meet the demand of their customers on time; they should maintain strong relationships with their suppliers through scale purchasing.</a:t>
          </a:r>
        </a:p>
      </dsp:txBody>
      <dsp:txXfrm>
        <a:off x="4618342" y="2161092"/>
        <a:ext cx="1921102" cy="81501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7A7F9-CD80-4AA6-88F9-8639FCC744EE}" type="datetimeFigureOut">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17785-1C81-4942-9A6F-AABFA962E4AF}" type="slidenum">
              <a:t>‹#›</a:t>
            </a:fld>
            <a:endParaRPr lang="en-US"/>
          </a:p>
        </p:txBody>
      </p:sp>
    </p:spTree>
    <p:extLst>
      <p:ext uri="{BB962C8B-B14F-4D97-AF65-F5344CB8AC3E}">
        <p14:creationId xmlns:p14="http://schemas.microsoft.com/office/powerpoint/2010/main" val="1894609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asset turnover</a:t>
            </a:r>
            <a:r>
              <a:rPr lang="en-US" dirty="0"/>
              <a:t> is a financial efficiency ratio that shows </a:t>
            </a:r>
            <a:r>
              <a:rPr lang="en-US" b="1" dirty="0"/>
              <a:t>how well a company uses its fixed assets</a:t>
            </a:r>
            <a:endParaRPr lang="en-US" dirty="0">
              <a:ea typeface="Calibri" panose="020F0502020204030204"/>
              <a:cs typeface="Calibri" panose="020F0502020204030204"/>
            </a:endParaRPr>
          </a:p>
          <a:p>
            <a:r>
              <a:rPr lang="en-US" b="1" dirty="0"/>
              <a:t>Higher ratio</a:t>
            </a:r>
            <a:r>
              <a:rPr lang="en-US" dirty="0"/>
              <a:t> → the company is using its fixed assets efficiently</a:t>
            </a:r>
            <a:endParaRPr lang="en-US" dirty="0">
              <a:ea typeface="Calibri"/>
              <a:cs typeface="Calibri"/>
            </a:endParaRP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AD717785-1C81-4942-9A6F-AABFA962E4AF}" type="slidenum">
              <a:t>7</a:t>
            </a:fld>
            <a:endParaRPr lang="en-US"/>
          </a:p>
        </p:txBody>
      </p:sp>
    </p:spTree>
    <p:extLst>
      <p:ext uri="{BB962C8B-B14F-4D97-AF65-F5344CB8AC3E}">
        <p14:creationId xmlns:p14="http://schemas.microsoft.com/office/powerpoint/2010/main" val="2644065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many times a company sells and replaces its inventory during a period</a:t>
            </a:r>
            <a:r>
              <a:rPr lang="en-US" dirty="0"/>
              <a:t>.</a:t>
            </a:r>
          </a:p>
          <a:p>
            <a:r>
              <a:rPr lang="en-US" b="1" dirty="0"/>
              <a:t>Higher turnover</a:t>
            </a:r>
            <a:r>
              <a:rPr lang="en-US" dirty="0"/>
              <a:t> → inventory sells quickly</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D717785-1C81-4942-9A6F-AABFA962E4AF}" type="slidenum">
              <a:t>8</a:t>
            </a:fld>
            <a:endParaRPr lang="en-US"/>
          </a:p>
        </p:txBody>
      </p:sp>
    </p:spTree>
    <p:extLst>
      <p:ext uri="{BB962C8B-B14F-4D97-AF65-F5344CB8AC3E}">
        <p14:creationId xmlns:p14="http://schemas.microsoft.com/office/powerpoint/2010/main" val="286211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much of a company’s assets are financed by debt</a:t>
            </a:r>
            <a:r>
              <a:rPr lang="en-US" dirty="0"/>
              <a:t>.</a:t>
            </a:r>
          </a:p>
          <a:p>
            <a:r>
              <a:rPr lang="en-US" b="1" dirty="0"/>
              <a:t>Lower ratio</a:t>
            </a:r>
            <a:r>
              <a:rPr lang="en-US" dirty="0"/>
              <a:t> → more equity financing, lower risk</a:t>
            </a:r>
          </a:p>
        </p:txBody>
      </p:sp>
      <p:sp>
        <p:nvSpPr>
          <p:cNvPr id="4" name="Slide Number Placeholder 3"/>
          <p:cNvSpPr>
            <a:spLocks noGrp="1"/>
          </p:cNvSpPr>
          <p:nvPr>
            <p:ph type="sldNum" sz="quarter" idx="5"/>
          </p:nvPr>
        </p:nvSpPr>
        <p:spPr/>
        <p:txBody>
          <a:bodyPr/>
          <a:lstStyle/>
          <a:p>
            <a:fld id="{AD717785-1C81-4942-9A6F-AABFA962E4AF}" type="slidenum">
              <a:t>9</a:t>
            </a:fld>
            <a:endParaRPr lang="en-US"/>
          </a:p>
        </p:txBody>
      </p:sp>
    </p:spTree>
    <p:extLst>
      <p:ext uri="{BB962C8B-B14F-4D97-AF65-F5344CB8AC3E}">
        <p14:creationId xmlns:p14="http://schemas.microsoft.com/office/powerpoint/2010/main" val="168566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much debt a company uses relative to shareholders’ equity</a:t>
            </a:r>
            <a:r>
              <a:rPr lang="en-US" dirty="0"/>
              <a:t>.</a:t>
            </a:r>
          </a:p>
          <a:p>
            <a:r>
              <a:rPr lang="en-US" b="1" dirty="0"/>
              <a:t>negative debt-to-equity ratio</a:t>
            </a:r>
            <a:r>
              <a:rPr lang="en-US" dirty="0"/>
              <a:t> means </a:t>
            </a:r>
            <a:r>
              <a:rPr lang="en-US" b="1" dirty="0"/>
              <a:t>negative equity</a:t>
            </a:r>
            <a:r>
              <a:rPr lang="en-US" dirty="0"/>
              <a:t> (liabilities exceed assets)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D717785-1C81-4942-9A6F-AABFA962E4AF}" type="slidenum">
              <a:t>10</a:t>
            </a:fld>
            <a:endParaRPr lang="en-US"/>
          </a:p>
        </p:txBody>
      </p:sp>
    </p:spTree>
    <p:extLst>
      <p:ext uri="{BB962C8B-B14F-4D97-AF65-F5344CB8AC3E}">
        <p14:creationId xmlns:p14="http://schemas.microsoft.com/office/powerpoint/2010/main" val="380928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965A7A7B-B71A-428D-833F-0F3507A6DB13}" type="datetimeFigureOut">
              <a:rPr lang="en-US" dirty="0"/>
              <a:t>2/10/2026</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A65A5C87-DF58-40C8-B092-1DE63DB4547E}" type="slidenum">
              <a:rPr lang="en-US" dirty="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5906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F248F9EB-9D34-4B41-B66C-5FAF50876D2D}" type="datetimeFigureOut">
              <a:rPr lang="en-US" dirty="0"/>
              <a:t>2/10/2026</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22244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34489A26-CAA1-4690-8C1F-1641B1B97745}" type="datetimeFigureOut">
              <a:rPr lang="en-US" dirty="0"/>
              <a:t>2/10/2026</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417577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5CF65307-640F-4AE7-B0BE-50C709AD86C5}" type="datetimeFigureOut">
              <a:rPr lang="en-US" dirty="0"/>
              <a:t>2/10/2026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75043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F77EA1F9-1F0F-4C65-8F6E-9729B924AAAC}" type="datetimeFigureOut">
              <a:rPr lang="en-US" dirty="0"/>
              <a:t>2/10/2026</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973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202278E8-5F4B-47D5-A617-8CCDF75D6A33}" type="datetimeFigureOut">
              <a:rPr lang="en-US" dirty="0"/>
              <a:t>2/10/2026</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76612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16AAFA52-7A21-407F-8339-40DF182D7460}" type="datetimeFigureOut">
              <a:rPr lang="en-US" dirty="0"/>
              <a:t>2/10/2026</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11768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96770335-1C1A-4243-9BDD-9630C417D284}" type="datetimeFigureOut">
              <a:rPr lang="en-US" dirty="0"/>
              <a:t>2/10/2026</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58516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141513F-8EBD-4612-96F4-CC3E309609AF}" type="datetimeFigureOut">
              <a:rPr lang="en-US" dirty="0"/>
              <a:t>2/10/2026</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3472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6E6483A1-31A8-47A2-AB0A-53A7803D5EBF}" type="datetimeFigureOut">
              <a:rPr lang="en-US" dirty="0"/>
              <a:t>2/10/2026</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8391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noChangeAspect="1"/>
          </p:cNvSpPr>
          <p:nvPr>
            <p:ph type="pic" idx="1"/>
          </p:nvPr>
        </p:nvSpPr>
        <p:spPr>
          <a:xfrm>
            <a:off x="4965192" y="1161288"/>
            <a:ext cx="6729984" cy="4645152"/>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6D8810B9-2C7C-4CAF-99E2-617AE20BA331}" type="datetimeFigureOut">
              <a:rPr lang="en-US" dirty="0"/>
              <a:t>2/10/2026</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4200691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93E0A-5177-400C-87C9-C93AF466EC49}" type="datetimeFigureOut">
              <a:rPr lang="en-US" dirty="0"/>
              <a:t>2/10/2026</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17615-2DB4-4DAA-9DE3-B2B689A846E0}" type="slidenum">
              <a:rPr lang="en-US" dirty="0"/>
              <a:t>‹#›</a:t>
            </a:fld>
            <a:endParaRPr lang="en-US"/>
          </a:p>
        </p:txBody>
      </p:sp>
    </p:spTree>
    <p:extLst>
      <p:ext uri="{BB962C8B-B14F-4D97-AF65-F5344CB8AC3E}">
        <p14:creationId xmlns:p14="http://schemas.microsoft.com/office/powerpoint/2010/main" val="36973829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inancialcontent.com/article/predictstreet-2025-12-12-costco-wholesale-corporation-cost-a-deep-dive-into-the-warehouse-giants-enduring-appeal-and-future-trajectory?utm_source=chatgpt.com" TargetMode="External"/><Relationship Id="rId2" Type="http://schemas.openxmlformats.org/officeDocument/2006/relationships/hyperlink" Target="https://www.ainvest.com/news/costco-commerce-acceleration-blueprint-long-term-competitive-dominance-margin-resilience-2601/?utm_source=chatgpt.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9698" y="65208"/>
            <a:ext cx="9144000" cy="1655762"/>
          </a:xfrm>
        </p:spPr>
        <p:txBody>
          <a:bodyPr vert="horz" lIns="91440" tIns="45720" rIns="91440" bIns="45720" rtlCol="0" anchor="t">
            <a:normAutofit/>
          </a:bodyPr>
          <a:lstStyle/>
          <a:p>
            <a:r>
              <a:rPr lang="en-US" sz="5400">
                <a:solidFill>
                  <a:schemeClr val="bg1"/>
                </a:solidFill>
              </a:rPr>
              <a:t>     Suh-</a:t>
            </a:r>
            <a:r>
              <a:rPr lang="en-US" sz="5400" err="1">
                <a:solidFill>
                  <a:schemeClr val="bg1"/>
                </a:solidFill>
              </a:rPr>
              <a:t>perior</a:t>
            </a:r>
            <a:r>
              <a:rPr lang="en-US" sz="5400">
                <a:solidFill>
                  <a:schemeClr val="bg1"/>
                </a:solidFill>
              </a:rPr>
              <a:t> Returns</a:t>
            </a:r>
          </a:p>
        </p:txBody>
      </p:sp>
      <p:sp>
        <p:nvSpPr>
          <p:cNvPr id="5" name="TextBox 4">
            <a:extLst>
              <a:ext uri="{FF2B5EF4-FFF2-40B4-BE49-F238E27FC236}">
                <a16:creationId xmlns:a16="http://schemas.microsoft.com/office/drawing/2014/main" id="{C5D7E26E-B86F-B704-1EA2-A2CADC08E2D2}"/>
              </a:ext>
            </a:extLst>
          </p:cNvPr>
          <p:cNvSpPr txBox="1"/>
          <p:nvPr/>
        </p:nvSpPr>
        <p:spPr>
          <a:xfrm>
            <a:off x="1965325" y="6515100"/>
            <a:ext cx="8261350" cy="317500"/>
          </a:xfrm>
          <a:prstGeom prst="rect">
            <a:avLst/>
          </a:prstGeom>
        </p:spPr>
        <p:txBody>
          <a:bodyPr>
            <a:normAutofit fontScale="92500" lnSpcReduction="20000"/>
          </a:bodyPr>
          <a:lstStyle/>
          <a:p>
            <a:r>
              <a:rPr lang="en-US"/>
              <a:t>ThePhoto by PhotoAuthor is licensed under CCYYSA.</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5C89-CED1-DCBF-E151-56A89AFEEA42}"/>
              </a:ext>
            </a:extLst>
          </p:cNvPr>
          <p:cNvSpPr>
            <a:spLocks noGrp="1"/>
          </p:cNvSpPr>
          <p:nvPr>
            <p:ph type="title"/>
          </p:nvPr>
        </p:nvSpPr>
        <p:spPr>
          <a:xfrm>
            <a:off x="868680" y="1709928"/>
            <a:ext cx="3099816" cy="1709928"/>
          </a:xfrm>
        </p:spPr>
        <p:txBody>
          <a:bodyPr anchor="t">
            <a:normAutofit/>
          </a:bodyPr>
          <a:lstStyle/>
          <a:p>
            <a:r>
              <a:rPr lang="en-US"/>
              <a:t>Debt to Equity Ratio</a:t>
            </a:r>
          </a:p>
        </p:txBody>
      </p:sp>
      <p:pic>
        <p:nvPicPr>
          <p:cNvPr id="7" name="Content Placeholder 6" descr="A graph with numbers and lines&#10;&#10;AI-generated content may be incorrect.">
            <a:extLst>
              <a:ext uri="{FF2B5EF4-FFF2-40B4-BE49-F238E27FC236}">
                <a16:creationId xmlns:a16="http://schemas.microsoft.com/office/drawing/2014/main" id="{AF992D66-1157-15BD-57F3-004E9631DA96}"/>
              </a:ext>
            </a:extLst>
          </p:cNvPr>
          <p:cNvPicPr>
            <a:picLocks noGrp="1" noChangeAspect="1"/>
          </p:cNvPicPr>
          <p:nvPr>
            <p:ph idx="1"/>
          </p:nvPr>
        </p:nvPicPr>
        <p:blipFill>
          <a:blip r:embed="rId3"/>
          <a:srcRect r="1018"/>
          <a:stretch>
            <a:fillRect/>
          </a:stretch>
        </p:blipFill>
        <p:spPr>
          <a:xfrm>
            <a:off x="4965192" y="1709928"/>
            <a:ext cx="6729984" cy="4096512"/>
          </a:xfrm>
          <a:prstGeom prst="rect">
            <a:avLst/>
          </a:prstGeom>
          <a:noFill/>
        </p:spPr>
      </p:pic>
      <p:sp>
        <p:nvSpPr>
          <p:cNvPr id="12" name="Text Placeholder 3">
            <a:extLst>
              <a:ext uri="{FF2B5EF4-FFF2-40B4-BE49-F238E27FC236}">
                <a16:creationId xmlns:a16="http://schemas.microsoft.com/office/drawing/2014/main" id="{4419F042-055F-C43D-9CA0-4D7CFDE2B8FB}"/>
              </a:ext>
            </a:extLst>
          </p:cNvPr>
          <p:cNvSpPr>
            <a:spLocks noGrp="1"/>
          </p:cNvSpPr>
          <p:nvPr>
            <p:ph type="body" sz="half" idx="2"/>
          </p:nvPr>
        </p:nvSpPr>
        <p:spPr>
          <a:xfrm>
            <a:off x="868680" y="3429000"/>
            <a:ext cx="3099816" cy="2066544"/>
          </a:xfrm>
        </p:spPr>
        <p:txBody>
          <a:bodyPr/>
          <a:lstStyle/>
          <a:p>
            <a:endParaRPr lang="en-US"/>
          </a:p>
        </p:txBody>
      </p:sp>
      <p:sp>
        <p:nvSpPr>
          <p:cNvPr id="4" name="Date Placeholder 3">
            <a:extLst>
              <a:ext uri="{FF2B5EF4-FFF2-40B4-BE49-F238E27FC236}">
                <a16:creationId xmlns:a16="http://schemas.microsoft.com/office/drawing/2014/main" id="{5C99791E-BAC5-A7D0-1845-DFD2D3A53D8B}"/>
              </a:ext>
            </a:extLst>
          </p:cNvPr>
          <p:cNvSpPr>
            <a:spLocks noGrp="1"/>
          </p:cNvSpPr>
          <p:nvPr>
            <p:ph type="dt" sz="half" idx="10"/>
          </p:nvPr>
        </p:nvSpPr>
        <p:spPr>
          <a:xfrm>
            <a:off x="868680" y="6356350"/>
            <a:ext cx="2743200" cy="365125"/>
          </a:xfrm>
        </p:spPr>
        <p:txBody>
          <a:bodyPr anchor="ctr">
            <a:normAutofit/>
          </a:bodyPr>
          <a:lstStyle/>
          <a:p>
            <a:pPr>
              <a:spcAft>
                <a:spcPts val="600"/>
              </a:spcAft>
            </a:pPr>
            <a:fld id="{FC7E01DA-EACD-4919-B599-EC7DD4A8C63B}" type="datetime1">
              <a:pPr>
                <a:spcAft>
                  <a:spcPts val="600"/>
                </a:spcAft>
              </a:pPr>
              <a:t>2/10/2026</a:t>
            </a:fld>
            <a:endParaRPr lang="en-US"/>
          </a:p>
        </p:txBody>
      </p:sp>
      <p:sp>
        <p:nvSpPr>
          <p:cNvPr id="14" name="Footer Placeholder 5">
            <a:extLst>
              <a:ext uri="{FF2B5EF4-FFF2-40B4-BE49-F238E27FC236}">
                <a16:creationId xmlns:a16="http://schemas.microsoft.com/office/drawing/2014/main" id="{750F016C-EF5A-1259-0D82-18686D9AD815}"/>
              </a:ext>
            </a:extLst>
          </p:cNvPr>
          <p:cNvSpPr>
            <a:spLocks noGrp="1"/>
          </p:cNvSpPr>
          <p:nvPr>
            <p:ph type="ftr" sz="quarter" idx="11"/>
          </p:nvPr>
        </p:nvSpPr>
        <p:spPr>
          <a:xfrm>
            <a:off x="4038600"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51E7F4CD-2719-11C1-6A86-4278BF8C096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65A5C87-DF58-40C8-B092-1DE63DB4547E}" type="slidenum">
              <a:rPr lang="en-US" dirty="0"/>
              <a:pPr>
                <a:spcAft>
                  <a:spcPts val="600"/>
                </a:spcAft>
              </a:pPr>
              <a:t>10</a:t>
            </a:fld>
            <a:endParaRPr lang="en-US"/>
          </a:p>
        </p:txBody>
      </p:sp>
    </p:spTree>
    <p:extLst>
      <p:ext uri="{BB962C8B-B14F-4D97-AF65-F5344CB8AC3E}">
        <p14:creationId xmlns:p14="http://schemas.microsoft.com/office/powerpoint/2010/main" val="156658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CCBFF-C4EC-9A3B-0BB6-A3B109C4D12C}"/>
              </a:ext>
            </a:extLst>
          </p:cNvPr>
          <p:cNvSpPr>
            <a:spLocks noGrp="1"/>
          </p:cNvSpPr>
          <p:nvPr>
            <p:ph type="title"/>
          </p:nvPr>
        </p:nvSpPr>
        <p:spPr/>
        <p:txBody>
          <a:bodyPr/>
          <a:lstStyle/>
          <a:p>
            <a:r>
              <a:rPr lang="en-US"/>
              <a:t>Times Interest Earned</a:t>
            </a:r>
          </a:p>
        </p:txBody>
      </p:sp>
      <p:pic>
        <p:nvPicPr>
          <p:cNvPr id="7" name="Content Placeholder 6">
            <a:extLst>
              <a:ext uri="{FF2B5EF4-FFF2-40B4-BE49-F238E27FC236}">
                <a16:creationId xmlns:a16="http://schemas.microsoft.com/office/drawing/2014/main" id="{3ED8BE7E-D615-5AAD-D2DB-3E4A9DF66336}"/>
              </a:ext>
            </a:extLst>
          </p:cNvPr>
          <p:cNvPicPr>
            <a:picLocks noGrp="1" noChangeAspect="1"/>
          </p:cNvPicPr>
          <p:nvPr>
            <p:ph idx="1"/>
          </p:nvPr>
        </p:nvPicPr>
        <p:blipFill>
          <a:blip r:embed="rId2"/>
          <a:stretch>
            <a:fillRect/>
          </a:stretch>
        </p:blipFill>
        <p:spPr>
          <a:xfrm>
            <a:off x="3132449" y="2478024"/>
            <a:ext cx="6134366" cy="3694176"/>
          </a:xfrm>
          <a:prstGeom prst="rect">
            <a:avLst/>
          </a:prstGeom>
        </p:spPr>
      </p:pic>
      <p:sp>
        <p:nvSpPr>
          <p:cNvPr id="4" name="Date Placeholder 3">
            <a:extLst>
              <a:ext uri="{FF2B5EF4-FFF2-40B4-BE49-F238E27FC236}">
                <a16:creationId xmlns:a16="http://schemas.microsoft.com/office/drawing/2014/main" id="{58508FFA-1C62-A8DD-319F-461B841D4B33}"/>
              </a:ext>
            </a:extLst>
          </p:cNvPr>
          <p:cNvSpPr>
            <a:spLocks noGrp="1"/>
          </p:cNvSpPr>
          <p:nvPr>
            <p:ph type="dt" sz="half" idx="10"/>
          </p:nvPr>
        </p:nvSpPr>
        <p:spPr/>
        <p:txBody>
          <a:bodyPr/>
          <a:lstStyle/>
          <a:p>
            <a:fld id="{50D8DD1A-949E-4F14-9DB1-AF81BF8A511C}" type="datetime1">
              <a:t>2/10/2026</a:t>
            </a:fld>
            <a:endParaRPr lang="en-US"/>
          </a:p>
        </p:txBody>
      </p:sp>
      <p:sp>
        <p:nvSpPr>
          <p:cNvPr id="5" name="Footer Placeholder 4">
            <a:extLst>
              <a:ext uri="{FF2B5EF4-FFF2-40B4-BE49-F238E27FC236}">
                <a16:creationId xmlns:a16="http://schemas.microsoft.com/office/drawing/2014/main" id="{E66FA5E1-3F06-63F6-906B-0B4DEE8C8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F1FF0-CCC4-77C2-DFB2-F8E087036F21}"/>
              </a:ext>
            </a:extLst>
          </p:cNvPr>
          <p:cNvSpPr>
            <a:spLocks noGrp="1"/>
          </p:cNvSpPr>
          <p:nvPr>
            <p:ph type="sldNum" sz="quarter" idx="12"/>
          </p:nvPr>
        </p:nvSpPr>
        <p:spPr/>
        <p:txBody>
          <a:bodyPr/>
          <a:lstStyle/>
          <a:p>
            <a:fld id="{A65A5C87-DF58-40C8-B092-1DE63DB4547E}" type="slidenum">
              <a:rPr lang="en-US" dirty="0"/>
              <a:t>11</a:t>
            </a:fld>
            <a:endParaRPr lang="en-US"/>
          </a:p>
        </p:txBody>
      </p:sp>
    </p:spTree>
    <p:extLst>
      <p:ext uri="{BB962C8B-B14F-4D97-AF65-F5344CB8AC3E}">
        <p14:creationId xmlns:p14="http://schemas.microsoft.com/office/powerpoint/2010/main" val="676165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AAA05-916D-856F-20B9-78BC62F95293}"/>
              </a:ext>
            </a:extLst>
          </p:cNvPr>
          <p:cNvSpPr>
            <a:spLocks noGrp="1"/>
          </p:cNvSpPr>
          <p:nvPr>
            <p:ph type="title"/>
          </p:nvPr>
        </p:nvSpPr>
        <p:spPr/>
        <p:txBody>
          <a:bodyPr/>
          <a:lstStyle/>
          <a:p>
            <a:r>
              <a:rPr lang="en-US"/>
              <a:t>Current Ratio</a:t>
            </a:r>
          </a:p>
        </p:txBody>
      </p:sp>
      <p:pic>
        <p:nvPicPr>
          <p:cNvPr id="7" name="Content Placeholder 6" descr="A graph of different colored lines&#10;&#10;AI-generated content may be incorrect.">
            <a:extLst>
              <a:ext uri="{FF2B5EF4-FFF2-40B4-BE49-F238E27FC236}">
                <a16:creationId xmlns:a16="http://schemas.microsoft.com/office/drawing/2014/main" id="{C26D32F2-8991-3D59-211A-4F4D2FBFE7C4}"/>
              </a:ext>
            </a:extLst>
          </p:cNvPr>
          <p:cNvPicPr>
            <a:picLocks noGrp="1" noChangeAspect="1"/>
          </p:cNvPicPr>
          <p:nvPr>
            <p:ph idx="1"/>
          </p:nvPr>
        </p:nvPicPr>
        <p:blipFill>
          <a:blip r:embed="rId2"/>
          <a:stretch>
            <a:fillRect/>
          </a:stretch>
        </p:blipFill>
        <p:spPr>
          <a:xfrm>
            <a:off x="3132449" y="2478024"/>
            <a:ext cx="6134366" cy="3694176"/>
          </a:xfrm>
          <a:prstGeom prst="rect">
            <a:avLst/>
          </a:prstGeom>
        </p:spPr>
      </p:pic>
      <p:sp>
        <p:nvSpPr>
          <p:cNvPr id="4" name="Date Placeholder 3">
            <a:extLst>
              <a:ext uri="{FF2B5EF4-FFF2-40B4-BE49-F238E27FC236}">
                <a16:creationId xmlns:a16="http://schemas.microsoft.com/office/drawing/2014/main" id="{DF193251-D0DC-3B27-57BD-BD89586FBC6F}"/>
              </a:ext>
            </a:extLst>
          </p:cNvPr>
          <p:cNvSpPr>
            <a:spLocks noGrp="1"/>
          </p:cNvSpPr>
          <p:nvPr>
            <p:ph type="dt" sz="half" idx="10"/>
          </p:nvPr>
        </p:nvSpPr>
        <p:spPr/>
        <p:txBody>
          <a:bodyPr/>
          <a:lstStyle/>
          <a:p>
            <a:fld id="{3E428083-3171-45CD-82D1-E1A61AEE0FE1}" type="datetime1">
              <a:t>2/10/2026</a:t>
            </a:fld>
            <a:endParaRPr lang="en-US"/>
          </a:p>
        </p:txBody>
      </p:sp>
      <p:sp>
        <p:nvSpPr>
          <p:cNvPr id="5" name="Footer Placeholder 4">
            <a:extLst>
              <a:ext uri="{FF2B5EF4-FFF2-40B4-BE49-F238E27FC236}">
                <a16:creationId xmlns:a16="http://schemas.microsoft.com/office/drawing/2014/main" id="{75597691-B4F6-0CBC-6B86-6E28CF493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79B58-F63B-35C6-E3A6-C7B8939BE0C2}"/>
              </a:ext>
            </a:extLst>
          </p:cNvPr>
          <p:cNvSpPr>
            <a:spLocks noGrp="1"/>
          </p:cNvSpPr>
          <p:nvPr>
            <p:ph type="sldNum" sz="quarter" idx="12"/>
          </p:nvPr>
        </p:nvSpPr>
        <p:spPr/>
        <p:txBody>
          <a:bodyPr/>
          <a:lstStyle/>
          <a:p>
            <a:fld id="{A65A5C87-DF58-40C8-B092-1DE63DB4547E}" type="slidenum">
              <a:rPr lang="en-US" dirty="0"/>
              <a:t>12</a:t>
            </a:fld>
            <a:endParaRPr lang="en-US"/>
          </a:p>
        </p:txBody>
      </p:sp>
    </p:spTree>
    <p:extLst>
      <p:ext uri="{BB962C8B-B14F-4D97-AF65-F5344CB8AC3E}">
        <p14:creationId xmlns:p14="http://schemas.microsoft.com/office/powerpoint/2010/main" val="4262060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17F8-91CF-F976-DE8F-B81B9BC7364C}"/>
              </a:ext>
            </a:extLst>
          </p:cNvPr>
          <p:cNvSpPr>
            <a:spLocks noGrp="1"/>
          </p:cNvSpPr>
          <p:nvPr>
            <p:ph type="title"/>
          </p:nvPr>
        </p:nvSpPr>
        <p:spPr/>
        <p:txBody>
          <a:bodyPr/>
          <a:lstStyle/>
          <a:p>
            <a:r>
              <a:rPr lang="en-US"/>
              <a:t>Quick Ratio</a:t>
            </a:r>
          </a:p>
        </p:txBody>
      </p:sp>
      <p:pic>
        <p:nvPicPr>
          <p:cNvPr id="7" name="Content Placeholder 6" descr="A graph of different colored lines&#10;&#10;AI-generated content may be incorrect.">
            <a:extLst>
              <a:ext uri="{FF2B5EF4-FFF2-40B4-BE49-F238E27FC236}">
                <a16:creationId xmlns:a16="http://schemas.microsoft.com/office/drawing/2014/main" id="{732A8093-3919-4797-D2FD-B3844F584889}"/>
              </a:ext>
            </a:extLst>
          </p:cNvPr>
          <p:cNvPicPr>
            <a:picLocks noGrp="1" noChangeAspect="1"/>
          </p:cNvPicPr>
          <p:nvPr>
            <p:ph idx="1"/>
          </p:nvPr>
        </p:nvPicPr>
        <p:blipFill>
          <a:blip r:embed="rId2"/>
          <a:stretch>
            <a:fillRect/>
          </a:stretch>
        </p:blipFill>
        <p:spPr>
          <a:xfrm>
            <a:off x="3132449" y="2478024"/>
            <a:ext cx="6134366" cy="3694176"/>
          </a:xfrm>
          <a:prstGeom prst="rect">
            <a:avLst/>
          </a:prstGeom>
        </p:spPr>
      </p:pic>
      <p:sp>
        <p:nvSpPr>
          <p:cNvPr id="4" name="Date Placeholder 3">
            <a:extLst>
              <a:ext uri="{FF2B5EF4-FFF2-40B4-BE49-F238E27FC236}">
                <a16:creationId xmlns:a16="http://schemas.microsoft.com/office/drawing/2014/main" id="{876F7FDE-4B39-9062-6323-C83782E3CF2F}"/>
              </a:ext>
            </a:extLst>
          </p:cNvPr>
          <p:cNvSpPr>
            <a:spLocks noGrp="1"/>
          </p:cNvSpPr>
          <p:nvPr>
            <p:ph type="dt" sz="half" idx="10"/>
          </p:nvPr>
        </p:nvSpPr>
        <p:spPr/>
        <p:txBody>
          <a:bodyPr/>
          <a:lstStyle/>
          <a:p>
            <a:fld id="{2775878F-B419-437C-9E86-BA1183F6B7CF}" type="datetime1">
              <a:t>2/10/2026</a:t>
            </a:fld>
            <a:endParaRPr lang="en-US"/>
          </a:p>
        </p:txBody>
      </p:sp>
      <p:sp>
        <p:nvSpPr>
          <p:cNvPr id="5" name="Footer Placeholder 4">
            <a:extLst>
              <a:ext uri="{FF2B5EF4-FFF2-40B4-BE49-F238E27FC236}">
                <a16:creationId xmlns:a16="http://schemas.microsoft.com/office/drawing/2014/main" id="{9BC59F49-187D-68E0-6F02-3066DC47C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A1FA4-6AA3-103D-2A70-E16B7B7B76FB}"/>
              </a:ext>
            </a:extLst>
          </p:cNvPr>
          <p:cNvSpPr>
            <a:spLocks noGrp="1"/>
          </p:cNvSpPr>
          <p:nvPr>
            <p:ph type="sldNum" sz="quarter" idx="12"/>
          </p:nvPr>
        </p:nvSpPr>
        <p:spPr/>
        <p:txBody>
          <a:bodyPr/>
          <a:lstStyle/>
          <a:p>
            <a:fld id="{A65A5C87-DF58-40C8-B092-1DE63DB4547E}" type="slidenum">
              <a:rPr lang="en-US" dirty="0"/>
              <a:t>13</a:t>
            </a:fld>
            <a:endParaRPr lang="en-US"/>
          </a:p>
        </p:txBody>
      </p:sp>
    </p:spTree>
    <p:extLst>
      <p:ext uri="{BB962C8B-B14F-4D97-AF65-F5344CB8AC3E}">
        <p14:creationId xmlns:p14="http://schemas.microsoft.com/office/powerpoint/2010/main" val="2966434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7894-DD71-1438-051F-899EE8B362E7}"/>
              </a:ext>
            </a:extLst>
          </p:cNvPr>
          <p:cNvSpPr>
            <a:spLocks noGrp="1"/>
          </p:cNvSpPr>
          <p:nvPr>
            <p:ph type="title"/>
          </p:nvPr>
        </p:nvSpPr>
        <p:spPr>
          <a:xfrm>
            <a:off x="868680" y="1709928"/>
            <a:ext cx="3099816" cy="1709928"/>
          </a:xfrm>
        </p:spPr>
        <p:txBody>
          <a:bodyPr anchor="t">
            <a:normAutofit/>
          </a:bodyPr>
          <a:lstStyle/>
          <a:p>
            <a:r>
              <a:rPr lang="en-US"/>
              <a:t>Cash Ratio</a:t>
            </a:r>
          </a:p>
        </p:txBody>
      </p:sp>
      <p:pic>
        <p:nvPicPr>
          <p:cNvPr id="7" name="Content Placeholder 6" descr="A graph of different colored lines&#10;&#10;AI-generated content may be incorrect.">
            <a:extLst>
              <a:ext uri="{FF2B5EF4-FFF2-40B4-BE49-F238E27FC236}">
                <a16:creationId xmlns:a16="http://schemas.microsoft.com/office/drawing/2014/main" id="{37182465-DA3A-D04E-B131-B9F473CCFA4D}"/>
              </a:ext>
            </a:extLst>
          </p:cNvPr>
          <p:cNvPicPr>
            <a:picLocks noGrp="1" noChangeAspect="1"/>
          </p:cNvPicPr>
          <p:nvPr>
            <p:ph type="pic" idx="1"/>
          </p:nvPr>
        </p:nvPicPr>
        <p:blipFill>
          <a:blip r:embed="rId2"/>
          <a:stretch/>
        </p:blipFill>
        <p:spPr>
          <a:xfrm>
            <a:off x="4965192" y="1456456"/>
            <a:ext cx="6729984" cy="4054815"/>
          </a:xfrm>
          <a:prstGeom prst="rect">
            <a:avLst/>
          </a:prstGeom>
          <a:noFill/>
        </p:spPr>
      </p:pic>
      <p:sp>
        <p:nvSpPr>
          <p:cNvPr id="12" name="Text Placeholder 3">
            <a:extLst>
              <a:ext uri="{FF2B5EF4-FFF2-40B4-BE49-F238E27FC236}">
                <a16:creationId xmlns:a16="http://schemas.microsoft.com/office/drawing/2014/main" id="{79C27A08-ECFF-3196-D955-7CCC3D3A0C64}"/>
              </a:ext>
            </a:extLst>
          </p:cNvPr>
          <p:cNvSpPr>
            <a:spLocks noGrp="1"/>
          </p:cNvSpPr>
          <p:nvPr>
            <p:ph type="body" sz="half" idx="2"/>
          </p:nvPr>
        </p:nvSpPr>
        <p:spPr>
          <a:xfrm>
            <a:off x="868680" y="3438144"/>
            <a:ext cx="3099816" cy="2057400"/>
          </a:xfrm>
        </p:spPr>
        <p:txBody>
          <a:bodyPr/>
          <a:lstStyle/>
          <a:p>
            <a:endParaRPr lang="en-US"/>
          </a:p>
        </p:txBody>
      </p:sp>
      <p:sp>
        <p:nvSpPr>
          <p:cNvPr id="4" name="Date Placeholder 3">
            <a:extLst>
              <a:ext uri="{FF2B5EF4-FFF2-40B4-BE49-F238E27FC236}">
                <a16:creationId xmlns:a16="http://schemas.microsoft.com/office/drawing/2014/main" id="{AB341EED-4306-7D35-383D-D7A1C0EDA6F3}"/>
              </a:ext>
            </a:extLst>
          </p:cNvPr>
          <p:cNvSpPr>
            <a:spLocks noGrp="1"/>
          </p:cNvSpPr>
          <p:nvPr>
            <p:ph type="dt" sz="half" idx="10"/>
          </p:nvPr>
        </p:nvSpPr>
        <p:spPr>
          <a:xfrm>
            <a:off x="868680" y="6356350"/>
            <a:ext cx="2743200" cy="365125"/>
          </a:xfrm>
        </p:spPr>
        <p:txBody>
          <a:bodyPr anchor="ctr">
            <a:normAutofit/>
          </a:bodyPr>
          <a:lstStyle/>
          <a:p>
            <a:pPr>
              <a:spcAft>
                <a:spcPts val="600"/>
              </a:spcAft>
            </a:pPr>
            <a:fld id="{75343841-FEB4-44B3-B91D-A038606B98EA}" type="datetime1">
              <a:pPr>
                <a:spcAft>
                  <a:spcPts val="600"/>
                </a:spcAft>
              </a:pPr>
              <a:t>2/10/2026</a:t>
            </a:fld>
            <a:endParaRPr lang="en-US"/>
          </a:p>
        </p:txBody>
      </p:sp>
      <p:sp>
        <p:nvSpPr>
          <p:cNvPr id="14" name="Footer Placeholder 5">
            <a:extLst>
              <a:ext uri="{FF2B5EF4-FFF2-40B4-BE49-F238E27FC236}">
                <a16:creationId xmlns:a16="http://schemas.microsoft.com/office/drawing/2014/main" id="{43BE22F8-C96F-CAE6-A051-2C5E86A8DB40}"/>
              </a:ext>
            </a:extLst>
          </p:cNvPr>
          <p:cNvSpPr>
            <a:spLocks noGrp="1"/>
          </p:cNvSpPr>
          <p:nvPr>
            <p:ph type="ftr" sz="quarter" idx="11"/>
          </p:nvPr>
        </p:nvSpPr>
        <p:spPr>
          <a:xfrm>
            <a:off x="4038600"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E5FFB202-15A9-0C5E-8C30-DE9CB3A26EC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65A5C87-DF58-40C8-B092-1DE63DB4547E}" type="slidenum">
              <a:rPr lang="en-US" dirty="0"/>
              <a:pPr>
                <a:spcAft>
                  <a:spcPts val="600"/>
                </a:spcAft>
              </a:pPr>
              <a:t>14</a:t>
            </a:fld>
            <a:endParaRPr lang="en-US"/>
          </a:p>
        </p:txBody>
      </p:sp>
    </p:spTree>
    <p:extLst>
      <p:ext uri="{BB962C8B-B14F-4D97-AF65-F5344CB8AC3E}">
        <p14:creationId xmlns:p14="http://schemas.microsoft.com/office/powerpoint/2010/main" val="48315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EABC-A001-9214-5C4F-1B72657CBC28}"/>
              </a:ext>
            </a:extLst>
          </p:cNvPr>
          <p:cNvSpPr>
            <a:spLocks noGrp="1"/>
          </p:cNvSpPr>
          <p:nvPr>
            <p:ph type="title"/>
          </p:nvPr>
        </p:nvSpPr>
        <p:spPr>
          <a:xfrm>
            <a:off x="1115568" y="548640"/>
            <a:ext cx="10168128" cy="1179576"/>
          </a:xfrm>
        </p:spPr>
        <p:txBody>
          <a:bodyPr anchor="ctr">
            <a:normAutofit/>
          </a:bodyPr>
          <a:lstStyle/>
          <a:p>
            <a:r>
              <a:rPr lang="en-US"/>
              <a:t>Price to Earning Ratio</a:t>
            </a:r>
          </a:p>
        </p:txBody>
      </p:sp>
      <p:pic>
        <p:nvPicPr>
          <p:cNvPr id="7" name="Content Placeholder 6">
            <a:extLst>
              <a:ext uri="{FF2B5EF4-FFF2-40B4-BE49-F238E27FC236}">
                <a16:creationId xmlns:a16="http://schemas.microsoft.com/office/drawing/2014/main" id="{5B27BE62-E9D7-F115-947A-11B978A74BE4}"/>
              </a:ext>
            </a:extLst>
          </p:cNvPr>
          <p:cNvPicPr>
            <a:picLocks noGrp="1" noChangeAspect="1"/>
          </p:cNvPicPr>
          <p:nvPr>
            <p:ph idx="1"/>
          </p:nvPr>
        </p:nvPicPr>
        <p:blipFill>
          <a:blip r:embed="rId2"/>
          <a:stretch>
            <a:fillRect/>
          </a:stretch>
        </p:blipFill>
        <p:spPr>
          <a:xfrm>
            <a:off x="3028665" y="2478024"/>
            <a:ext cx="6341934" cy="3694176"/>
          </a:xfrm>
          <a:prstGeom prst="rect">
            <a:avLst/>
          </a:prstGeom>
          <a:noFill/>
        </p:spPr>
      </p:pic>
      <p:sp>
        <p:nvSpPr>
          <p:cNvPr id="4" name="Date Placeholder 3">
            <a:extLst>
              <a:ext uri="{FF2B5EF4-FFF2-40B4-BE49-F238E27FC236}">
                <a16:creationId xmlns:a16="http://schemas.microsoft.com/office/drawing/2014/main" id="{593EE75D-99CB-69AC-A86A-A91C12791084}"/>
              </a:ext>
            </a:extLst>
          </p:cNvPr>
          <p:cNvSpPr>
            <a:spLocks noGrp="1"/>
          </p:cNvSpPr>
          <p:nvPr>
            <p:ph type="dt" sz="half" idx="10"/>
          </p:nvPr>
        </p:nvSpPr>
        <p:spPr>
          <a:xfrm>
            <a:off x="1115568" y="6356350"/>
            <a:ext cx="2743200" cy="365125"/>
          </a:xfrm>
        </p:spPr>
        <p:txBody>
          <a:bodyPr anchor="ctr">
            <a:normAutofit/>
          </a:bodyPr>
          <a:lstStyle/>
          <a:p>
            <a:pPr>
              <a:spcAft>
                <a:spcPts val="600"/>
              </a:spcAft>
            </a:pPr>
            <a:fld id="{15D0CE5A-ED08-40D8-A073-F6888631F690}" type="datetime1">
              <a:rPr lang="en-US"/>
              <a:pPr>
                <a:spcAft>
                  <a:spcPts val="600"/>
                </a:spcAft>
              </a:pPr>
              <a:t>2/10/2026</a:t>
            </a:fld>
            <a:endParaRPr lang="en-US"/>
          </a:p>
        </p:txBody>
      </p:sp>
      <p:sp>
        <p:nvSpPr>
          <p:cNvPr id="14" name="Footer Placeholder 4">
            <a:extLst>
              <a:ext uri="{FF2B5EF4-FFF2-40B4-BE49-F238E27FC236}">
                <a16:creationId xmlns:a16="http://schemas.microsoft.com/office/drawing/2014/main" id="{00708EA4-21E3-9465-AE15-F7A1E545589F}"/>
              </a:ext>
            </a:extLst>
          </p:cNvPr>
          <p:cNvSpPr>
            <a:spLocks noGrp="1"/>
          </p:cNvSpPr>
          <p:nvPr>
            <p:ph type="ftr" sz="quarter" idx="11"/>
          </p:nvPr>
        </p:nvSpPr>
        <p:spPr>
          <a:xfrm>
            <a:off x="4038600"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B8098E54-0824-A788-83A7-BD2FD6C5DC0E}"/>
              </a:ext>
            </a:extLst>
          </p:cNvPr>
          <p:cNvSpPr>
            <a:spLocks noGrp="1"/>
          </p:cNvSpPr>
          <p:nvPr>
            <p:ph type="sldNum" sz="quarter" idx="12"/>
          </p:nvPr>
        </p:nvSpPr>
        <p:spPr>
          <a:xfrm>
            <a:off x="8540496" y="6356350"/>
            <a:ext cx="2743200" cy="365125"/>
          </a:xfrm>
        </p:spPr>
        <p:txBody>
          <a:bodyPr anchor="ctr">
            <a:normAutofit/>
          </a:bodyPr>
          <a:lstStyle/>
          <a:p>
            <a:pPr>
              <a:spcAft>
                <a:spcPts val="600"/>
              </a:spcAft>
            </a:pPr>
            <a:fld id="{A65A5C87-DF58-40C8-B092-1DE63DB4547E}" type="slidenum">
              <a:rPr lang="en-US" dirty="0"/>
              <a:pPr>
                <a:spcAft>
                  <a:spcPts val="600"/>
                </a:spcAft>
              </a:pPr>
              <a:t>15</a:t>
            </a:fld>
            <a:endParaRPr lang="en-US"/>
          </a:p>
        </p:txBody>
      </p:sp>
    </p:spTree>
    <p:extLst>
      <p:ext uri="{BB962C8B-B14F-4D97-AF65-F5344CB8AC3E}">
        <p14:creationId xmlns:p14="http://schemas.microsoft.com/office/powerpoint/2010/main" val="390667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AEB05-07FE-F494-FF4A-E0A8A648A110}"/>
              </a:ext>
            </a:extLst>
          </p:cNvPr>
          <p:cNvSpPr>
            <a:spLocks noGrp="1"/>
          </p:cNvSpPr>
          <p:nvPr>
            <p:ph type="title"/>
          </p:nvPr>
        </p:nvSpPr>
        <p:spPr>
          <a:xfrm>
            <a:off x="1115568" y="548640"/>
            <a:ext cx="10168128" cy="1179576"/>
          </a:xfrm>
        </p:spPr>
        <p:txBody>
          <a:bodyPr anchor="ctr">
            <a:normAutofit/>
          </a:bodyPr>
          <a:lstStyle/>
          <a:p>
            <a:r>
              <a:rPr lang="en-US"/>
              <a:t>Dividend Yield</a:t>
            </a:r>
          </a:p>
        </p:txBody>
      </p:sp>
      <p:pic>
        <p:nvPicPr>
          <p:cNvPr id="7" name="Content Placeholder 6" descr="A graph of a dividend yield&#10;&#10;AI-generated content may be incorrect.">
            <a:extLst>
              <a:ext uri="{FF2B5EF4-FFF2-40B4-BE49-F238E27FC236}">
                <a16:creationId xmlns:a16="http://schemas.microsoft.com/office/drawing/2014/main" id="{80C83644-F3A0-2BCF-EC97-7CB950DB7905}"/>
              </a:ext>
            </a:extLst>
          </p:cNvPr>
          <p:cNvPicPr>
            <a:picLocks noGrp="1" noChangeAspect="1"/>
          </p:cNvPicPr>
          <p:nvPr>
            <p:ph idx="1"/>
          </p:nvPr>
        </p:nvPicPr>
        <p:blipFill>
          <a:blip r:embed="rId2"/>
          <a:stretch>
            <a:fillRect/>
          </a:stretch>
        </p:blipFill>
        <p:spPr>
          <a:xfrm>
            <a:off x="3001210" y="2478024"/>
            <a:ext cx="6396844" cy="3694176"/>
          </a:xfrm>
          <a:prstGeom prst="rect">
            <a:avLst/>
          </a:prstGeom>
          <a:noFill/>
        </p:spPr>
      </p:pic>
      <p:sp>
        <p:nvSpPr>
          <p:cNvPr id="4" name="Date Placeholder 3">
            <a:extLst>
              <a:ext uri="{FF2B5EF4-FFF2-40B4-BE49-F238E27FC236}">
                <a16:creationId xmlns:a16="http://schemas.microsoft.com/office/drawing/2014/main" id="{8FC70D5B-0C50-A415-34F9-D353B031A90B}"/>
              </a:ext>
            </a:extLst>
          </p:cNvPr>
          <p:cNvSpPr>
            <a:spLocks noGrp="1"/>
          </p:cNvSpPr>
          <p:nvPr>
            <p:ph type="dt" sz="half" idx="10"/>
          </p:nvPr>
        </p:nvSpPr>
        <p:spPr>
          <a:xfrm>
            <a:off x="1115568" y="6356350"/>
            <a:ext cx="2743200" cy="365125"/>
          </a:xfrm>
        </p:spPr>
        <p:txBody>
          <a:bodyPr anchor="ctr">
            <a:normAutofit/>
          </a:bodyPr>
          <a:lstStyle/>
          <a:p>
            <a:pPr>
              <a:spcAft>
                <a:spcPts val="600"/>
              </a:spcAft>
            </a:pPr>
            <a:fld id="{F6C0FDA9-C3E7-4B82-AAAF-70C2506D9625}" type="datetime1">
              <a:pPr>
                <a:spcAft>
                  <a:spcPts val="600"/>
                </a:spcAft>
              </a:pPr>
              <a:t>2/10/2026</a:t>
            </a:fld>
            <a:endParaRPr lang="en-US"/>
          </a:p>
        </p:txBody>
      </p:sp>
      <p:sp>
        <p:nvSpPr>
          <p:cNvPr id="12" name="Footer Placeholder 4">
            <a:extLst>
              <a:ext uri="{FF2B5EF4-FFF2-40B4-BE49-F238E27FC236}">
                <a16:creationId xmlns:a16="http://schemas.microsoft.com/office/drawing/2014/main" id="{27C6F479-DE65-775C-A5FA-BA69D7CFB30A}"/>
              </a:ext>
            </a:extLst>
          </p:cNvPr>
          <p:cNvSpPr>
            <a:spLocks noGrp="1"/>
          </p:cNvSpPr>
          <p:nvPr>
            <p:ph type="ftr" sz="quarter" idx="11"/>
          </p:nvPr>
        </p:nvSpPr>
        <p:spPr>
          <a:xfrm>
            <a:off x="4038600"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3FF785E9-611E-3EDA-B5CD-E4CC74E20EF0}"/>
              </a:ext>
            </a:extLst>
          </p:cNvPr>
          <p:cNvSpPr>
            <a:spLocks noGrp="1"/>
          </p:cNvSpPr>
          <p:nvPr>
            <p:ph type="sldNum" sz="quarter" idx="12"/>
          </p:nvPr>
        </p:nvSpPr>
        <p:spPr>
          <a:xfrm>
            <a:off x="8540496" y="6356350"/>
            <a:ext cx="2743200" cy="365125"/>
          </a:xfrm>
        </p:spPr>
        <p:txBody>
          <a:bodyPr anchor="ctr">
            <a:normAutofit/>
          </a:bodyPr>
          <a:lstStyle/>
          <a:p>
            <a:pPr>
              <a:spcAft>
                <a:spcPts val="600"/>
              </a:spcAft>
            </a:pPr>
            <a:fld id="{A65A5C87-DF58-40C8-B092-1DE63DB4547E}" type="slidenum">
              <a:rPr lang="en-US" dirty="0"/>
              <a:pPr>
                <a:spcAft>
                  <a:spcPts val="600"/>
                </a:spcAft>
              </a:pPr>
              <a:t>16</a:t>
            </a:fld>
            <a:endParaRPr lang="en-US"/>
          </a:p>
        </p:txBody>
      </p:sp>
    </p:spTree>
    <p:extLst>
      <p:ext uri="{BB962C8B-B14F-4D97-AF65-F5344CB8AC3E}">
        <p14:creationId xmlns:p14="http://schemas.microsoft.com/office/powerpoint/2010/main" val="4270633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A20D-36E9-9AF4-B9E0-B4D6BF4F4E65}"/>
              </a:ext>
            </a:extLst>
          </p:cNvPr>
          <p:cNvSpPr>
            <a:spLocks noGrp="1"/>
          </p:cNvSpPr>
          <p:nvPr>
            <p:ph type="title"/>
          </p:nvPr>
        </p:nvSpPr>
        <p:spPr>
          <a:xfrm>
            <a:off x="868680" y="1709928"/>
            <a:ext cx="3099816" cy="1709928"/>
          </a:xfrm>
        </p:spPr>
        <p:txBody>
          <a:bodyPr anchor="t">
            <a:normAutofit/>
          </a:bodyPr>
          <a:lstStyle/>
          <a:p>
            <a:r>
              <a:rPr lang="en-US"/>
              <a:t>Market to Book Ratio</a:t>
            </a:r>
          </a:p>
        </p:txBody>
      </p:sp>
      <p:pic>
        <p:nvPicPr>
          <p:cNvPr id="7" name="Content Placeholder 6">
            <a:extLst>
              <a:ext uri="{FF2B5EF4-FFF2-40B4-BE49-F238E27FC236}">
                <a16:creationId xmlns:a16="http://schemas.microsoft.com/office/drawing/2014/main" id="{4DB62B08-5A0C-9F38-50E0-FBA1916FC732}"/>
              </a:ext>
            </a:extLst>
          </p:cNvPr>
          <p:cNvPicPr>
            <a:picLocks noGrp="1" noChangeAspect="1"/>
          </p:cNvPicPr>
          <p:nvPr>
            <p:ph type="pic" idx="1"/>
          </p:nvPr>
        </p:nvPicPr>
        <p:blipFill>
          <a:blip r:embed="rId2"/>
          <a:stretch/>
        </p:blipFill>
        <p:spPr>
          <a:xfrm>
            <a:off x="4965192" y="1506931"/>
            <a:ext cx="6729984" cy="3953865"/>
          </a:xfrm>
          <a:prstGeom prst="rect">
            <a:avLst/>
          </a:prstGeom>
          <a:noFill/>
        </p:spPr>
      </p:pic>
      <p:sp>
        <p:nvSpPr>
          <p:cNvPr id="12" name="Text Placeholder 3">
            <a:extLst>
              <a:ext uri="{FF2B5EF4-FFF2-40B4-BE49-F238E27FC236}">
                <a16:creationId xmlns:a16="http://schemas.microsoft.com/office/drawing/2014/main" id="{D2E6C634-BFB9-E586-B97D-0E58AED7E370}"/>
              </a:ext>
            </a:extLst>
          </p:cNvPr>
          <p:cNvSpPr>
            <a:spLocks noGrp="1"/>
          </p:cNvSpPr>
          <p:nvPr>
            <p:ph type="body" sz="half" idx="2"/>
          </p:nvPr>
        </p:nvSpPr>
        <p:spPr>
          <a:xfrm>
            <a:off x="868680" y="3438144"/>
            <a:ext cx="3099816" cy="2057400"/>
          </a:xfrm>
        </p:spPr>
        <p:txBody>
          <a:bodyPr/>
          <a:lstStyle/>
          <a:p>
            <a:endParaRPr lang="en-US"/>
          </a:p>
        </p:txBody>
      </p:sp>
      <p:sp>
        <p:nvSpPr>
          <p:cNvPr id="4" name="Date Placeholder 3">
            <a:extLst>
              <a:ext uri="{FF2B5EF4-FFF2-40B4-BE49-F238E27FC236}">
                <a16:creationId xmlns:a16="http://schemas.microsoft.com/office/drawing/2014/main" id="{E89D1BAA-6F2E-0ED1-84D8-CC5CFAB9554B}"/>
              </a:ext>
            </a:extLst>
          </p:cNvPr>
          <p:cNvSpPr>
            <a:spLocks noGrp="1"/>
          </p:cNvSpPr>
          <p:nvPr>
            <p:ph type="dt" sz="half" idx="10"/>
          </p:nvPr>
        </p:nvSpPr>
        <p:spPr>
          <a:xfrm>
            <a:off x="868680" y="6356350"/>
            <a:ext cx="2743200" cy="365125"/>
          </a:xfrm>
        </p:spPr>
        <p:txBody>
          <a:bodyPr anchor="ctr">
            <a:normAutofit/>
          </a:bodyPr>
          <a:lstStyle/>
          <a:p>
            <a:pPr>
              <a:spcAft>
                <a:spcPts val="600"/>
              </a:spcAft>
            </a:pPr>
            <a:fld id="{13C33F70-3358-480C-BB37-C4E2B634EC6F}" type="datetime1">
              <a:pPr>
                <a:spcAft>
                  <a:spcPts val="600"/>
                </a:spcAft>
              </a:pPr>
              <a:t>2/10/2026</a:t>
            </a:fld>
            <a:endParaRPr lang="en-US"/>
          </a:p>
        </p:txBody>
      </p:sp>
      <p:sp>
        <p:nvSpPr>
          <p:cNvPr id="14" name="Footer Placeholder 5">
            <a:extLst>
              <a:ext uri="{FF2B5EF4-FFF2-40B4-BE49-F238E27FC236}">
                <a16:creationId xmlns:a16="http://schemas.microsoft.com/office/drawing/2014/main" id="{933526A3-CC20-6BC7-088C-719129A48966}"/>
              </a:ext>
            </a:extLst>
          </p:cNvPr>
          <p:cNvSpPr>
            <a:spLocks noGrp="1"/>
          </p:cNvSpPr>
          <p:nvPr>
            <p:ph type="ftr" sz="quarter" idx="11"/>
          </p:nvPr>
        </p:nvSpPr>
        <p:spPr>
          <a:xfrm>
            <a:off x="4038600"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BE4A1436-83B6-BD27-274E-3269268D406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65A5C87-DF58-40C8-B092-1DE63DB4547E}" type="slidenum">
              <a:rPr lang="en-US" dirty="0"/>
              <a:pPr>
                <a:spcAft>
                  <a:spcPts val="600"/>
                </a:spcAft>
              </a:pPr>
              <a:t>17</a:t>
            </a:fld>
            <a:endParaRPr lang="en-US"/>
          </a:p>
        </p:txBody>
      </p:sp>
    </p:spTree>
    <p:extLst>
      <p:ext uri="{BB962C8B-B14F-4D97-AF65-F5344CB8AC3E}">
        <p14:creationId xmlns:p14="http://schemas.microsoft.com/office/powerpoint/2010/main" val="3724243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950F-D16D-B2F8-64AA-2789ED22816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86BD751-5460-1121-47CA-93E719419AE5}"/>
              </a:ext>
            </a:extLst>
          </p:cNvPr>
          <p:cNvPicPr>
            <a:picLocks noGrp="1" noChangeAspect="1"/>
          </p:cNvPicPr>
          <p:nvPr>
            <p:ph idx="1"/>
          </p:nvPr>
        </p:nvPicPr>
        <p:blipFill>
          <a:blip r:embed="rId2"/>
          <a:stretch>
            <a:fillRect/>
          </a:stretch>
        </p:blipFill>
        <p:spPr>
          <a:xfrm>
            <a:off x="-45795" y="2012322"/>
            <a:ext cx="6146063" cy="3694176"/>
          </a:xfrm>
          <a:prstGeom prst="rect">
            <a:avLst/>
          </a:prstGeom>
        </p:spPr>
      </p:pic>
      <p:pic>
        <p:nvPicPr>
          <p:cNvPr id="5" name="Picture 4" descr="A graph of sales&#10;&#10;AI-generated content may be incorrect.">
            <a:extLst>
              <a:ext uri="{FF2B5EF4-FFF2-40B4-BE49-F238E27FC236}">
                <a16:creationId xmlns:a16="http://schemas.microsoft.com/office/drawing/2014/main" id="{3B1217DE-D823-B58C-3DDD-D4DAD3D1CA53}"/>
              </a:ext>
            </a:extLst>
          </p:cNvPr>
          <p:cNvPicPr>
            <a:picLocks noChangeAspect="1"/>
          </p:cNvPicPr>
          <p:nvPr/>
        </p:nvPicPr>
        <p:blipFill>
          <a:blip r:embed="rId3"/>
          <a:stretch>
            <a:fillRect/>
          </a:stretch>
        </p:blipFill>
        <p:spPr>
          <a:xfrm>
            <a:off x="6083519" y="2108986"/>
            <a:ext cx="5650469" cy="3585391"/>
          </a:xfrm>
          <a:prstGeom prst="rect">
            <a:avLst/>
          </a:prstGeom>
        </p:spPr>
      </p:pic>
    </p:spTree>
    <p:extLst>
      <p:ext uri="{BB962C8B-B14F-4D97-AF65-F5344CB8AC3E}">
        <p14:creationId xmlns:p14="http://schemas.microsoft.com/office/powerpoint/2010/main" val="1155892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D6154-ECF5-9CC4-9C5E-11AC2D8687B0}"/>
              </a:ext>
            </a:extLst>
          </p:cNvPr>
          <p:cNvSpPr>
            <a:spLocks noGrp="1"/>
          </p:cNvSpPr>
          <p:nvPr>
            <p:ph type="title"/>
          </p:nvPr>
        </p:nvSpPr>
        <p:spPr/>
        <p:txBody>
          <a:bodyPr/>
          <a:lstStyle/>
          <a:p>
            <a:endParaRPr lang="en-US"/>
          </a:p>
        </p:txBody>
      </p:sp>
      <p:pic>
        <p:nvPicPr>
          <p:cNvPr id="7" name="Content Placeholder 6" descr="A graph of different colored lines&#10;&#10;AI-generated content may be incorrect.">
            <a:extLst>
              <a:ext uri="{FF2B5EF4-FFF2-40B4-BE49-F238E27FC236}">
                <a16:creationId xmlns:a16="http://schemas.microsoft.com/office/drawing/2014/main" id="{7592F035-D8A0-FB9C-E2BB-B8E83362D590}"/>
              </a:ext>
            </a:extLst>
          </p:cNvPr>
          <p:cNvPicPr>
            <a:picLocks noGrp="1" noChangeAspect="1"/>
          </p:cNvPicPr>
          <p:nvPr>
            <p:ph idx="1"/>
          </p:nvPr>
        </p:nvPicPr>
        <p:blipFill>
          <a:blip r:embed="rId2"/>
          <a:stretch>
            <a:fillRect/>
          </a:stretch>
        </p:blipFill>
        <p:spPr>
          <a:xfrm>
            <a:off x="-9749" y="2246111"/>
            <a:ext cx="5726412" cy="3473307"/>
          </a:xfrm>
          <a:prstGeom prst="rect">
            <a:avLst/>
          </a:prstGeom>
        </p:spPr>
      </p:pic>
      <p:sp>
        <p:nvSpPr>
          <p:cNvPr id="4" name="Date Placeholder 3">
            <a:extLst>
              <a:ext uri="{FF2B5EF4-FFF2-40B4-BE49-F238E27FC236}">
                <a16:creationId xmlns:a16="http://schemas.microsoft.com/office/drawing/2014/main" id="{C8A57C23-F376-28B4-C3E4-19D3EC4E2DEE}"/>
              </a:ext>
            </a:extLst>
          </p:cNvPr>
          <p:cNvSpPr>
            <a:spLocks noGrp="1"/>
          </p:cNvSpPr>
          <p:nvPr>
            <p:ph type="dt" sz="half" idx="10"/>
          </p:nvPr>
        </p:nvSpPr>
        <p:spPr/>
        <p:txBody>
          <a:bodyPr/>
          <a:lstStyle/>
          <a:p>
            <a:fld id="{66D56AC7-6CFF-4826-B985-C3F55DAB5925}" type="datetime1">
              <a:t>2/10/2026</a:t>
            </a:fld>
            <a:endParaRPr lang="en-US"/>
          </a:p>
        </p:txBody>
      </p:sp>
      <p:sp>
        <p:nvSpPr>
          <p:cNvPr id="5" name="Footer Placeholder 4">
            <a:extLst>
              <a:ext uri="{FF2B5EF4-FFF2-40B4-BE49-F238E27FC236}">
                <a16:creationId xmlns:a16="http://schemas.microsoft.com/office/drawing/2014/main" id="{EA1339E7-6E4C-9DF0-1C71-388E6FFB2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9F00D-9084-000A-5071-5F056F733D0B}"/>
              </a:ext>
            </a:extLst>
          </p:cNvPr>
          <p:cNvSpPr>
            <a:spLocks noGrp="1"/>
          </p:cNvSpPr>
          <p:nvPr>
            <p:ph type="sldNum" sz="quarter" idx="12"/>
          </p:nvPr>
        </p:nvSpPr>
        <p:spPr/>
        <p:txBody>
          <a:bodyPr/>
          <a:lstStyle/>
          <a:p>
            <a:fld id="{A65A5C87-DF58-40C8-B092-1DE63DB4547E}" type="slidenum">
              <a:rPr lang="en-US" dirty="0"/>
              <a:t>19</a:t>
            </a:fld>
            <a:endParaRPr lang="en-US"/>
          </a:p>
        </p:txBody>
      </p:sp>
      <p:pic>
        <p:nvPicPr>
          <p:cNvPr id="8" name="Picture 7" descr="A graph of different colored lines&#10;&#10;AI-generated content may be incorrect.">
            <a:extLst>
              <a:ext uri="{FF2B5EF4-FFF2-40B4-BE49-F238E27FC236}">
                <a16:creationId xmlns:a16="http://schemas.microsoft.com/office/drawing/2014/main" id="{B19581A3-BCA0-DC10-8A3E-93456F79E0FD}"/>
              </a:ext>
            </a:extLst>
          </p:cNvPr>
          <p:cNvPicPr>
            <a:picLocks noChangeAspect="1"/>
          </p:cNvPicPr>
          <p:nvPr/>
        </p:nvPicPr>
        <p:blipFill>
          <a:blip r:embed="rId3"/>
          <a:stretch>
            <a:fillRect/>
          </a:stretch>
        </p:blipFill>
        <p:spPr>
          <a:xfrm>
            <a:off x="5673035" y="2248176"/>
            <a:ext cx="5749235" cy="3488083"/>
          </a:xfrm>
          <a:prstGeom prst="rect">
            <a:avLst/>
          </a:prstGeom>
        </p:spPr>
      </p:pic>
    </p:spTree>
    <p:extLst>
      <p:ext uri="{BB962C8B-B14F-4D97-AF65-F5344CB8AC3E}">
        <p14:creationId xmlns:p14="http://schemas.microsoft.com/office/powerpoint/2010/main" val="409898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22CE-35E0-6F08-C183-C98B427A754D}"/>
              </a:ext>
            </a:extLst>
          </p:cNvPr>
          <p:cNvSpPr>
            <a:spLocks noGrp="1"/>
          </p:cNvSpPr>
          <p:nvPr>
            <p:ph type="title"/>
          </p:nvPr>
        </p:nvSpPr>
        <p:spPr>
          <a:xfrm>
            <a:off x="1043631" y="809898"/>
            <a:ext cx="9942716" cy="1554480"/>
          </a:xfrm>
        </p:spPr>
        <p:txBody>
          <a:bodyPr anchor="ctr">
            <a:normAutofit/>
          </a:bodyPr>
          <a:lstStyle/>
          <a:p>
            <a:r>
              <a:rPr lang="en-US" sz="4800"/>
              <a:t>Table of Content</a:t>
            </a:r>
          </a:p>
        </p:txBody>
      </p:sp>
      <p:sp>
        <p:nvSpPr>
          <p:cNvPr id="3" name="Content Placeholder 2">
            <a:extLst>
              <a:ext uri="{FF2B5EF4-FFF2-40B4-BE49-F238E27FC236}">
                <a16:creationId xmlns:a16="http://schemas.microsoft.com/office/drawing/2014/main" id="{A4B315AC-1CB3-E11A-E9C1-84B6DD3523E6}"/>
              </a:ext>
            </a:extLst>
          </p:cNvPr>
          <p:cNvSpPr>
            <a:spLocks noGrp="1"/>
          </p:cNvSpPr>
          <p:nvPr>
            <p:ph idx="1"/>
          </p:nvPr>
        </p:nvSpPr>
        <p:spPr>
          <a:xfrm>
            <a:off x="1045028" y="2504904"/>
            <a:ext cx="9941319" cy="3983639"/>
          </a:xfrm>
        </p:spPr>
        <p:txBody>
          <a:bodyPr anchor="ctr">
            <a:normAutofit/>
          </a:bodyPr>
          <a:lstStyle/>
          <a:p>
            <a:r>
              <a:rPr lang="en-US" sz="2400"/>
              <a:t>Financial ratios for profitability, leverage, efficiency, liquidity &amp; market value </a:t>
            </a:r>
          </a:p>
          <a:p>
            <a:r>
              <a:rPr lang="en-US" sz="2400"/>
              <a:t>Common size &amp; percentage change analysis</a:t>
            </a:r>
          </a:p>
          <a:p>
            <a:r>
              <a:rPr lang="en-US" sz="2400"/>
              <a:t>Summary of Costco's results</a:t>
            </a:r>
          </a:p>
          <a:p>
            <a:r>
              <a:rPr lang="en-US" sz="2400"/>
              <a:t>Costco's current strategies, weaknesses and strengths</a:t>
            </a:r>
          </a:p>
          <a:p>
            <a:r>
              <a:rPr lang="en-US" sz="2400"/>
              <a:t>Challenges and recommendations</a:t>
            </a:r>
          </a:p>
          <a:p>
            <a:r>
              <a:rPr lang="en-US" sz="2400"/>
              <a:t>Beating Costco as a competitor</a:t>
            </a:r>
          </a:p>
          <a:p>
            <a:r>
              <a:rPr lang="en-US" sz="2400"/>
              <a:t>References</a:t>
            </a:r>
          </a:p>
        </p:txBody>
      </p:sp>
    </p:spTree>
    <p:extLst>
      <p:ext uri="{BB962C8B-B14F-4D97-AF65-F5344CB8AC3E}">
        <p14:creationId xmlns:p14="http://schemas.microsoft.com/office/powerpoint/2010/main" val="2978566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303F-D2CD-4C39-7460-F9893DF109FE}"/>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0F986B5A-20FF-9586-A543-27B925840939}"/>
              </a:ext>
            </a:extLst>
          </p:cNvPr>
          <p:cNvPicPr>
            <a:picLocks noGrp="1" noChangeAspect="1"/>
          </p:cNvPicPr>
          <p:nvPr>
            <p:ph idx="1"/>
          </p:nvPr>
        </p:nvPicPr>
        <p:blipFill>
          <a:blip r:embed="rId2"/>
          <a:stretch>
            <a:fillRect/>
          </a:stretch>
        </p:blipFill>
        <p:spPr>
          <a:xfrm>
            <a:off x="5383" y="2533241"/>
            <a:ext cx="5607802" cy="3340784"/>
          </a:xfrm>
          <a:prstGeom prst="rect">
            <a:avLst/>
          </a:prstGeom>
        </p:spPr>
      </p:pic>
      <p:sp>
        <p:nvSpPr>
          <p:cNvPr id="4" name="Date Placeholder 3">
            <a:extLst>
              <a:ext uri="{FF2B5EF4-FFF2-40B4-BE49-F238E27FC236}">
                <a16:creationId xmlns:a16="http://schemas.microsoft.com/office/drawing/2014/main" id="{17CB8FA1-35F5-6386-7106-CE08B15FB3C1}"/>
              </a:ext>
            </a:extLst>
          </p:cNvPr>
          <p:cNvSpPr>
            <a:spLocks noGrp="1"/>
          </p:cNvSpPr>
          <p:nvPr>
            <p:ph type="dt" sz="half" idx="10"/>
          </p:nvPr>
        </p:nvSpPr>
        <p:spPr/>
        <p:txBody>
          <a:bodyPr/>
          <a:lstStyle/>
          <a:p>
            <a:fld id="{64496B04-B8A3-49A1-9790-256AAD7E36E5}" type="datetime1">
              <a:t>2/10/2026</a:t>
            </a:fld>
            <a:endParaRPr lang="en-US"/>
          </a:p>
        </p:txBody>
      </p:sp>
      <p:sp>
        <p:nvSpPr>
          <p:cNvPr id="5" name="Footer Placeholder 4">
            <a:extLst>
              <a:ext uri="{FF2B5EF4-FFF2-40B4-BE49-F238E27FC236}">
                <a16:creationId xmlns:a16="http://schemas.microsoft.com/office/drawing/2014/main" id="{6B5FEE54-235A-B6C3-E23F-4137AE8EE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484D7-DE81-85AB-1CD1-BC8EE4CFA7A5}"/>
              </a:ext>
            </a:extLst>
          </p:cNvPr>
          <p:cNvSpPr>
            <a:spLocks noGrp="1"/>
          </p:cNvSpPr>
          <p:nvPr>
            <p:ph type="sldNum" sz="quarter" idx="12"/>
          </p:nvPr>
        </p:nvSpPr>
        <p:spPr/>
        <p:txBody>
          <a:bodyPr/>
          <a:lstStyle/>
          <a:p>
            <a:fld id="{A65A5C87-DF58-40C8-B092-1DE63DB4547E}" type="slidenum">
              <a:rPr lang="en-US" dirty="0"/>
              <a:t>20</a:t>
            </a:fld>
            <a:endParaRPr lang="en-US"/>
          </a:p>
        </p:txBody>
      </p:sp>
      <p:pic>
        <p:nvPicPr>
          <p:cNvPr id="8" name="Picture 7" descr="A graph of a number of different colored bars&#10;&#10;AI-generated content may be incorrect.">
            <a:extLst>
              <a:ext uri="{FF2B5EF4-FFF2-40B4-BE49-F238E27FC236}">
                <a16:creationId xmlns:a16="http://schemas.microsoft.com/office/drawing/2014/main" id="{9F3D854D-EFBD-EA32-BF19-5C8B4E7B77F2}"/>
              </a:ext>
            </a:extLst>
          </p:cNvPr>
          <p:cNvPicPr>
            <a:picLocks noChangeAspect="1"/>
          </p:cNvPicPr>
          <p:nvPr/>
        </p:nvPicPr>
        <p:blipFill>
          <a:blip r:embed="rId3"/>
          <a:stretch>
            <a:fillRect/>
          </a:stretch>
        </p:blipFill>
        <p:spPr>
          <a:xfrm>
            <a:off x="5617817" y="2535307"/>
            <a:ext cx="5605671" cy="3355562"/>
          </a:xfrm>
          <a:prstGeom prst="rect">
            <a:avLst/>
          </a:prstGeom>
        </p:spPr>
      </p:pic>
    </p:spTree>
    <p:extLst>
      <p:ext uri="{BB962C8B-B14F-4D97-AF65-F5344CB8AC3E}">
        <p14:creationId xmlns:p14="http://schemas.microsoft.com/office/powerpoint/2010/main" val="1524993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7E0D-381F-854A-4999-8C6BBCD4E7DC}"/>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7923A2B5-2126-7C9F-95A0-416CB80A3637}"/>
              </a:ext>
            </a:extLst>
          </p:cNvPr>
          <p:cNvPicPr>
            <a:picLocks noGrp="1" noChangeAspect="1"/>
          </p:cNvPicPr>
          <p:nvPr>
            <p:ph idx="1"/>
          </p:nvPr>
        </p:nvPicPr>
        <p:blipFill>
          <a:blip r:embed="rId2"/>
          <a:stretch>
            <a:fillRect/>
          </a:stretch>
        </p:blipFill>
        <p:spPr>
          <a:xfrm>
            <a:off x="1296" y="2290285"/>
            <a:ext cx="5406150" cy="3252437"/>
          </a:xfrm>
          <a:prstGeom prst="rect">
            <a:avLst/>
          </a:prstGeom>
        </p:spPr>
      </p:pic>
      <p:sp>
        <p:nvSpPr>
          <p:cNvPr id="4" name="Date Placeholder 3">
            <a:extLst>
              <a:ext uri="{FF2B5EF4-FFF2-40B4-BE49-F238E27FC236}">
                <a16:creationId xmlns:a16="http://schemas.microsoft.com/office/drawing/2014/main" id="{176C6449-554E-0D51-5A12-DF4866D204D9}"/>
              </a:ext>
            </a:extLst>
          </p:cNvPr>
          <p:cNvSpPr>
            <a:spLocks noGrp="1"/>
          </p:cNvSpPr>
          <p:nvPr>
            <p:ph type="dt" sz="half" idx="10"/>
          </p:nvPr>
        </p:nvSpPr>
        <p:spPr/>
        <p:txBody>
          <a:bodyPr/>
          <a:lstStyle/>
          <a:p>
            <a:fld id="{CB6A12F5-BE0A-42CD-BF0B-684F593E07F5}" type="datetime1">
              <a:t>2/10/2026</a:t>
            </a:fld>
            <a:endParaRPr lang="en-US"/>
          </a:p>
        </p:txBody>
      </p:sp>
      <p:sp>
        <p:nvSpPr>
          <p:cNvPr id="5" name="Footer Placeholder 4">
            <a:extLst>
              <a:ext uri="{FF2B5EF4-FFF2-40B4-BE49-F238E27FC236}">
                <a16:creationId xmlns:a16="http://schemas.microsoft.com/office/drawing/2014/main" id="{24A1D034-E2DC-932C-4947-4C082F1DD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1C061-631F-008C-99E6-76E4C8E2947B}"/>
              </a:ext>
            </a:extLst>
          </p:cNvPr>
          <p:cNvSpPr>
            <a:spLocks noGrp="1"/>
          </p:cNvSpPr>
          <p:nvPr>
            <p:ph type="sldNum" sz="quarter" idx="12"/>
          </p:nvPr>
        </p:nvSpPr>
        <p:spPr/>
        <p:txBody>
          <a:bodyPr/>
          <a:lstStyle/>
          <a:p>
            <a:fld id="{A65A5C87-DF58-40C8-B092-1DE63DB4547E}" type="slidenum">
              <a:rPr lang="en-US" dirty="0"/>
              <a:t>21</a:t>
            </a:fld>
            <a:endParaRPr lang="en-US"/>
          </a:p>
        </p:txBody>
      </p:sp>
      <p:pic>
        <p:nvPicPr>
          <p:cNvPr id="8" name="Picture 7" descr="A graph of liabilities with different colored bars&#10;&#10;AI-generated content may be incorrect.">
            <a:extLst>
              <a:ext uri="{FF2B5EF4-FFF2-40B4-BE49-F238E27FC236}">
                <a16:creationId xmlns:a16="http://schemas.microsoft.com/office/drawing/2014/main" id="{FFAAD14C-FE85-4263-1BAE-1D52742FE455}"/>
              </a:ext>
            </a:extLst>
          </p:cNvPr>
          <p:cNvPicPr>
            <a:picLocks noChangeAspect="1"/>
          </p:cNvPicPr>
          <p:nvPr/>
        </p:nvPicPr>
        <p:blipFill>
          <a:blip r:embed="rId3"/>
          <a:stretch>
            <a:fillRect/>
          </a:stretch>
        </p:blipFill>
        <p:spPr>
          <a:xfrm>
            <a:off x="5407991" y="2292350"/>
            <a:ext cx="5406888" cy="3267214"/>
          </a:xfrm>
          <a:prstGeom prst="rect">
            <a:avLst/>
          </a:prstGeom>
        </p:spPr>
      </p:pic>
    </p:spTree>
    <p:extLst>
      <p:ext uri="{BB962C8B-B14F-4D97-AF65-F5344CB8AC3E}">
        <p14:creationId xmlns:p14="http://schemas.microsoft.com/office/powerpoint/2010/main" val="837939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9F5A-6DE3-9927-F50A-3CE3DD7DC4F7}"/>
              </a:ext>
            </a:extLst>
          </p:cNvPr>
          <p:cNvSpPr>
            <a:spLocks noGrp="1"/>
          </p:cNvSpPr>
          <p:nvPr>
            <p:ph type="title"/>
          </p:nvPr>
        </p:nvSpPr>
        <p:spPr/>
        <p:txBody>
          <a:bodyPr/>
          <a:lstStyle/>
          <a:p>
            <a:endParaRPr lang="en-US"/>
          </a:p>
        </p:txBody>
      </p:sp>
      <p:pic>
        <p:nvPicPr>
          <p:cNvPr id="7" name="Content Placeholder 6" descr="A graph of a number of liabilities&#10;&#10;AI-generated content may be incorrect.">
            <a:extLst>
              <a:ext uri="{FF2B5EF4-FFF2-40B4-BE49-F238E27FC236}">
                <a16:creationId xmlns:a16="http://schemas.microsoft.com/office/drawing/2014/main" id="{03401FB8-F1B5-A4F3-AD2F-00CB8782FE1D}"/>
              </a:ext>
            </a:extLst>
          </p:cNvPr>
          <p:cNvPicPr>
            <a:picLocks noGrp="1" noChangeAspect="1"/>
          </p:cNvPicPr>
          <p:nvPr>
            <p:ph idx="1"/>
          </p:nvPr>
        </p:nvPicPr>
        <p:blipFill>
          <a:blip r:embed="rId2"/>
          <a:stretch>
            <a:fillRect/>
          </a:stretch>
        </p:blipFill>
        <p:spPr>
          <a:xfrm>
            <a:off x="166948" y="2522198"/>
            <a:ext cx="5615976" cy="3329742"/>
          </a:xfrm>
          <a:prstGeom prst="rect">
            <a:avLst/>
          </a:prstGeom>
        </p:spPr>
      </p:pic>
      <p:sp>
        <p:nvSpPr>
          <p:cNvPr id="4" name="Date Placeholder 3">
            <a:extLst>
              <a:ext uri="{FF2B5EF4-FFF2-40B4-BE49-F238E27FC236}">
                <a16:creationId xmlns:a16="http://schemas.microsoft.com/office/drawing/2014/main" id="{84467A51-11F0-936E-8040-7CDC76E526AC}"/>
              </a:ext>
            </a:extLst>
          </p:cNvPr>
          <p:cNvSpPr>
            <a:spLocks noGrp="1"/>
          </p:cNvSpPr>
          <p:nvPr>
            <p:ph type="dt" sz="half" idx="10"/>
          </p:nvPr>
        </p:nvSpPr>
        <p:spPr/>
        <p:txBody>
          <a:bodyPr/>
          <a:lstStyle/>
          <a:p>
            <a:fld id="{1E5EF8B6-F6D0-4712-B493-10177CE71E0A}" type="datetime1">
              <a:t>2/10/2026</a:t>
            </a:fld>
            <a:endParaRPr lang="en-US"/>
          </a:p>
        </p:txBody>
      </p:sp>
      <p:sp>
        <p:nvSpPr>
          <p:cNvPr id="5" name="Footer Placeholder 4">
            <a:extLst>
              <a:ext uri="{FF2B5EF4-FFF2-40B4-BE49-F238E27FC236}">
                <a16:creationId xmlns:a16="http://schemas.microsoft.com/office/drawing/2014/main" id="{418AB248-14BB-F9BA-FC4A-7490E0D4C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8E7CE-5EEB-1FD0-08D2-699C79501B52}"/>
              </a:ext>
            </a:extLst>
          </p:cNvPr>
          <p:cNvSpPr>
            <a:spLocks noGrp="1"/>
          </p:cNvSpPr>
          <p:nvPr>
            <p:ph type="sldNum" sz="quarter" idx="12"/>
          </p:nvPr>
        </p:nvSpPr>
        <p:spPr/>
        <p:txBody>
          <a:bodyPr/>
          <a:lstStyle/>
          <a:p>
            <a:fld id="{A65A5C87-DF58-40C8-B092-1DE63DB4547E}" type="slidenum">
              <a:rPr lang="en-US" dirty="0"/>
              <a:t>22</a:t>
            </a:fld>
            <a:endParaRPr lang="en-US"/>
          </a:p>
        </p:txBody>
      </p:sp>
      <p:pic>
        <p:nvPicPr>
          <p:cNvPr id="8" name="Picture 7" descr="A graph of different colored lines&#10;&#10;AI-generated content may be incorrect.">
            <a:extLst>
              <a:ext uri="{FF2B5EF4-FFF2-40B4-BE49-F238E27FC236}">
                <a16:creationId xmlns:a16="http://schemas.microsoft.com/office/drawing/2014/main" id="{7680580C-EC09-73FA-4B21-EC930FCAB9C8}"/>
              </a:ext>
            </a:extLst>
          </p:cNvPr>
          <p:cNvPicPr>
            <a:picLocks noChangeAspect="1"/>
          </p:cNvPicPr>
          <p:nvPr/>
        </p:nvPicPr>
        <p:blipFill>
          <a:blip r:embed="rId3"/>
          <a:stretch>
            <a:fillRect/>
          </a:stretch>
        </p:blipFill>
        <p:spPr>
          <a:xfrm>
            <a:off x="5783470" y="2524263"/>
            <a:ext cx="5517323" cy="3344517"/>
          </a:xfrm>
          <a:prstGeom prst="rect">
            <a:avLst/>
          </a:prstGeom>
        </p:spPr>
      </p:pic>
    </p:spTree>
    <p:extLst>
      <p:ext uri="{BB962C8B-B14F-4D97-AF65-F5344CB8AC3E}">
        <p14:creationId xmlns:p14="http://schemas.microsoft.com/office/powerpoint/2010/main" val="2683306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012FF-6A61-924C-FA9C-A4B38D1E396F}"/>
              </a:ext>
            </a:extLst>
          </p:cNvPr>
          <p:cNvSpPr>
            <a:spLocks noGrp="1"/>
          </p:cNvSpPr>
          <p:nvPr>
            <p:ph type="title"/>
          </p:nvPr>
        </p:nvSpPr>
        <p:spPr/>
        <p:txBody>
          <a:bodyPr/>
          <a:lstStyle/>
          <a:p>
            <a:r>
              <a:rPr lang="en-US"/>
              <a:t>Comparison</a:t>
            </a:r>
          </a:p>
        </p:txBody>
      </p:sp>
      <p:sp>
        <p:nvSpPr>
          <p:cNvPr id="3" name="Content Placeholder 2">
            <a:extLst>
              <a:ext uri="{FF2B5EF4-FFF2-40B4-BE49-F238E27FC236}">
                <a16:creationId xmlns:a16="http://schemas.microsoft.com/office/drawing/2014/main" id="{30A7DB3A-9ACC-7E87-D887-D2F24927E78B}"/>
              </a:ext>
            </a:extLst>
          </p:cNvPr>
          <p:cNvSpPr>
            <a:spLocks noGrp="1"/>
          </p:cNvSpPr>
          <p:nvPr>
            <p:ph idx="1"/>
          </p:nvPr>
        </p:nvSpPr>
        <p:spPr/>
        <p:txBody>
          <a:bodyPr vert="horz" lIns="91440" tIns="45720" rIns="91440" bIns="45720" rtlCol="0" anchor="t">
            <a:noAutofit/>
          </a:bodyPr>
          <a:lstStyle/>
          <a:p>
            <a:r>
              <a:rPr lang="en-US" sz="2400"/>
              <a:t>Compared to competitors Costco has been able to keep their liabilities low. </a:t>
            </a:r>
          </a:p>
          <a:p>
            <a:r>
              <a:rPr lang="en-US" sz="2400"/>
              <a:t>Not only are they low but they are not as volatile as the competition. </a:t>
            </a:r>
          </a:p>
          <a:p>
            <a:r>
              <a:rPr lang="en-US" sz="2400"/>
              <a:t>They are a consistent company with year over year profit growth staying consistent even during the pandemic. </a:t>
            </a:r>
          </a:p>
          <a:p>
            <a:r>
              <a:rPr lang="en-US" sz="2400"/>
              <a:t>Costco has been able to continue the Membership Warehouse model while the competition has not been able to. Even Walmart's main store isn't under this model. </a:t>
            </a:r>
          </a:p>
          <a:p>
            <a:endParaRPr lang="en-US"/>
          </a:p>
        </p:txBody>
      </p:sp>
      <p:sp>
        <p:nvSpPr>
          <p:cNvPr id="4" name="Date Placeholder 3">
            <a:extLst>
              <a:ext uri="{FF2B5EF4-FFF2-40B4-BE49-F238E27FC236}">
                <a16:creationId xmlns:a16="http://schemas.microsoft.com/office/drawing/2014/main" id="{A28BD803-5868-691A-904C-378D00C27CAD}"/>
              </a:ext>
            </a:extLst>
          </p:cNvPr>
          <p:cNvSpPr>
            <a:spLocks noGrp="1"/>
          </p:cNvSpPr>
          <p:nvPr>
            <p:ph type="dt" sz="half" idx="10"/>
          </p:nvPr>
        </p:nvSpPr>
        <p:spPr/>
        <p:txBody>
          <a:bodyPr/>
          <a:lstStyle/>
          <a:p>
            <a:fld id="{8EA03155-7D5A-4AEA-AD21-F18EF0ECD96D}" type="datetime1">
              <a:t>2/10/2026</a:t>
            </a:fld>
            <a:endParaRPr lang="en-US"/>
          </a:p>
        </p:txBody>
      </p:sp>
      <p:sp>
        <p:nvSpPr>
          <p:cNvPr id="5" name="Footer Placeholder 4">
            <a:extLst>
              <a:ext uri="{FF2B5EF4-FFF2-40B4-BE49-F238E27FC236}">
                <a16:creationId xmlns:a16="http://schemas.microsoft.com/office/drawing/2014/main" id="{583DCB81-BE8A-9566-14E1-F86C23DF6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8A5BF-FB5E-795D-A6F4-1FBA3C4C95E1}"/>
              </a:ext>
            </a:extLst>
          </p:cNvPr>
          <p:cNvSpPr>
            <a:spLocks noGrp="1"/>
          </p:cNvSpPr>
          <p:nvPr>
            <p:ph type="sldNum" sz="quarter" idx="12"/>
          </p:nvPr>
        </p:nvSpPr>
        <p:spPr/>
        <p:txBody>
          <a:bodyPr/>
          <a:lstStyle/>
          <a:p>
            <a:fld id="{A65A5C87-DF58-40C8-B092-1DE63DB4547E}" type="slidenum">
              <a:rPr lang="en-US" dirty="0"/>
              <a:t>23</a:t>
            </a:fld>
            <a:endParaRPr lang="en-US"/>
          </a:p>
        </p:txBody>
      </p:sp>
    </p:spTree>
    <p:extLst>
      <p:ext uri="{BB962C8B-B14F-4D97-AF65-F5344CB8AC3E}">
        <p14:creationId xmlns:p14="http://schemas.microsoft.com/office/powerpoint/2010/main" val="452549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1C2F-1BB1-7CCF-28AF-114695C009DF}"/>
              </a:ext>
            </a:extLst>
          </p:cNvPr>
          <p:cNvSpPr>
            <a:spLocks noGrp="1"/>
          </p:cNvSpPr>
          <p:nvPr>
            <p:ph type="title"/>
          </p:nvPr>
        </p:nvSpPr>
        <p:spPr>
          <a:xfrm>
            <a:off x="838200" y="-235239"/>
            <a:ext cx="10515600" cy="1325563"/>
          </a:xfrm>
        </p:spPr>
        <p:txBody>
          <a:bodyPr/>
          <a:lstStyle/>
          <a:p>
            <a:pPr algn="ctr"/>
            <a:r>
              <a:rPr lang="en-US"/>
              <a:t>Costco's Current Strategies</a:t>
            </a:r>
          </a:p>
        </p:txBody>
      </p:sp>
      <p:sp>
        <p:nvSpPr>
          <p:cNvPr id="3" name="Content Placeholder 2">
            <a:extLst>
              <a:ext uri="{FF2B5EF4-FFF2-40B4-BE49-F238E27FC236}">
                <a16:creationId xmlns:a16="http://schemas.microsoft.com/office/drawing/2014/main" id="{68C0773E-F918-E650-436A-326B05DA7443}"/>
              </a:ext>
            </a:extLst>
          </p:cNvPr>
          <p:cNvSpPr>
            <a:spLocks noGrp="1"/>
          </p:cNvSpPr>
          <p:nvPr>
            <p:ph idx="1"/>
          </p:nvPr>
        </p:nvSpPr>
        <p:spPr>
          <a:xfrm>
            <a:off x="617000" y="922866"/>
            <a:ext cx="10627317" cy="2396042"/>
          </a:xfrm>
        </p:spPr>
        <p:txBody>
          <a:bodyPr vert="horz" lIns="91440" tIns="45720" rIns="91440" bIns="45720" rtlCol="0" anchor="t">
            <a:normAutofit fontScale="92500" lnSpcReduction="10000"/>
          </a:bodyPr>
          <a:lstStyle/>
          <a:p>
            <a:pPr marL="0" indent="0">
              <a:buNone/>
            </a:pPr>
            <a:r>
              <a:rPr lang="en-US"/>
              <a:t>Scale Driven Low Price Strategy</a:t>
            </a:r>
          </a:p>
          <a:p>
            <a:pPr lvl="1">
              <a:buFont typeface="Wingdings" panose="020B0604020202020204" pitchFamily="34" charset="0"/>
              <a:buChar char="§"/>
            </a:pPr>
            <a:r>
              <a:rPr lang="en-US" sz="1600"/>
              <a:t>Costco has reported over a 135 million dollar jump in the revenue section of their balance sheet.</a:t>
            </a:r>
          </a:p>
          <a:p>
            <a:pPr lvl="1">
              <a:buFont typeface="Wingdings" panose="020B0604020202020204" pitchFamily="34" charset="0"/>
              <a:buChar char="§"/>
            </a:pPr>
            <a:r>
              <a:rPr lang="en-US" sz="1600"/>
              <a:t>It is clear that Costco's strategy to focus on revenue growth and volume helps them excel in their industry increases their revenues year to year.</a:t>
            </a:r>
          </a:p>
          <a:p>
            <a:pPr lvl="1">
              <a:buFont typeface="Wingdings" panose="020B0604020202020204" pitchFamily="34" charset="0"/>
              <a:buChar char="§"/>
            </a:pPr>
            <a:r>
              <a:rPr lang="en-US" sz="1600"/>
              <a:t>Costco aims to make their profits on the high volume of bulk sales they receive, as well as the money they receive from memberships. Their focus is NOT on product margins.</a:t>
            </a:r>
          </a:p>
          <a:p>
            <a:pPr lvl="1">
              <a:buFont typeface="Wingdings" panose="020B0604020202020204" pitchFamily="34" charset="0"/>
              <a:buChar char="§"/>
            </a:pPr>
            <a:r>
              <a:rPr lang="en-US" sz="1600"/>
              <a:t>Memberships are so appealing to customers because of the lower prices of products Costco offers, which drives membership retention and more overall volume</a:t>
            </a:r>
          </a:p>
          <a:p>
            <a:pPr lvl="1">
              <a:buFont typeface="Wingdings" panose="020B0604020202020204" pitchFamily="34" charset="0"/>
              <a:buChar char="§"/>
            </a:pPr>
            <a:endParaRPr lang="en-US" sz="1600"/>
          </a:p>
        </p:txBody>
      </p:sp>
      <p:sp>
        <p:nvSpPr>
          <p:cNvPr id="5" name="TextBox 4">
            <a:extLst>
              <a:ext uri="{FF2B5EF4-FFF2-40B4-BE49-F238E27FC236}">
                <a16:creationId xmlns:a16="http://schemas.microsoft.com/office/drawing/2014/main" id="{0B630A0F-786F-99A5-064A-EE9DD417B1CC}"/>
              </a:ext>
            </a:extLst>
          </p:cNvPr>
          <p:cNvSpPr txBox="1"/>
          <p:nvPr/>
        </p:nvSpPr>
        <p:spPr>
          <a:xfrm>
            <a:off x="615564" y="3432915"/>
            <a:ext cx="10639514"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Membership Based Profitability</a:t>
            </a:r>
            <a:endParaRPr lang="en-US"/>
          </a:p>
          <a:p>
            <a:pPr marL="742950" lvl="1" indent="-285750">
              <a:buFont typeface="Wingdings"/>
              <a:buChar char="§"/>
            </a:pPr>
            <a:r>
              <a:rPr lang="en-US" sz="1600"/>
              <a:t>Costco utilizes the strategy of keeping super thin merchandise margins keeping profits small on products but making the bulk through membership fees.</a:t>
            </a:r>
          </a:p>
          <a:p>
            <a:pPr marL="742950" lvl="1" indent="-285750">
              <a:buFont typeface="Wingdings"/>
              <a:buChar char="§"/>
            </a:pPr>
            <a:r>
              <a:rPr lang="en-US" sz="1600"/>
              <a:t>Doing this ensures a stable operating income from products and other items and revenue growth from membership's </a:t>
            </a:r>
          </a:p>
          <a:p>
            <a:pPr marL="742950" lvl="1" indent="-285750">
              <a:buFont typeface="Wingdings"/>
              <a:buChar char="§"/>
            </a:pPr>
            <a:r>
              <a:rPr lang="en-US" sz="1600"/>
              <a:t>Costco is now able to have the ability to consistently fund their expansion of stores in different locations</a:t>
            </a:r>
          </a:p>
          <a:p>
            <a:pPr marL="742950" lvl="1" indent="-285750">
              <a:buFont typeface="Wingdings"/>
              <a:buChar char="§"/>
            </a:pPr>
            <a:r>
              <a:rPr lang="en-US" sz="1600"/>
              <a:t>Keeping thin margins allows customers that are fully focused on products margins to be more inclined to pay membership fees to ensure that they get those margins, which Costco has.</a:t>
            </a:r>
          </a:p>
          <a:p>
            <a:pPr marL="742950" lvl="1" indent="-285750">
              <a:buFont typeface="Wingdings"/>
              <a:buChar char="§"/>
            </a:pPr>
            <a:r>
              <a:rPr lang="en-US" sz="1600"/>
              <a:t>This strategy helps Costco predict long term planning, as they can use the growth of memberships to help expand to new locations</a:t>
            </a:r>
          </a:p>
          <a:p>
            <a:pPr marL="742950" lvl="1" indent="-285750">
              <a:buFont typeface="Wingdings"/>
              <a:buChar char="§"/>
            </a:pPr>
            <a:r>
              <a:rPr lang="en-US" sz="1600"/>
              <a:t>Keeping the margins thin gains the trust of members, allowing Costco to have full power over membership fees and when to increases them.</a:t>
            </a:r>
          </a:p>
          <a:p>
            <a:pPr marL="742950" lvl="1" indent="-285750">
              <a:buFont typeface="Wingdings"/>
              <a:buChar char="§"/>
            </a:pPr>
            <a:endParaRPr lang="en-US" sz="1400"/>
          </a:p>
          <a:p>
            <a:pPr marL="742950" lvl="1" indent="-285750">
              <a:buFont typeface="Wingdings"/>
              <a:buChar char="§"/>
            </a:pPr>
            <a:endParaRPr lang="en-US" sz="1400"/>
          </a:p>
          <a:p>
            <a:pPr marL="742950" lvl="1" indent="-285750">
              <a:buFont typeface="Wingdings"/>
              <a:buChar char="§"/>
            </a:pPr>
            <a:endParaRPr lang="en-US" sz="1400"/>
          </a:p>
        </p:txBody>
      </p:sp>
    </p:spTree>
    <p:extLst>
      <p:ext uri="{BB962C8B-B14F-4D97-AF65-F5344CB8AC3E}">
        <p14:creationId xmlns:p14="http://schemas.microsoft.com/office/powerpoint/2010/main" val="108653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1928-DF39-380D-94B9-D25E0A9C3EBE}"/>
              </a:ext>
            </a:extLst>
          </p:cNvPr>
          <p:cNvSpPr>
            <a:spLocks noGrp="1"/>
          </p:cNvSpPr>
          <p:nvPr>
            <p:ph type="title"/>
          </p:nvPr>
        </p:nvSpPr>
        <p:spPr>
          <a:xfrm>
            <a:off x="1108241" y="-879"/>
            <a:ext cx="10168128" cy="1179576"/>
          </a:xfrm>
        </p:spPr>
        <p:txBody>
          <a:bodyPr/>
          <a:lstStyle/>
          <a:p>
            <a:pPr algn="ctr"/>
            <a:r>
              <a:rPr lang="en-US"/>
              <a:t>Costco's Current Strategies (continued)</a:t>
            </a:r>
          </a:p>
        </p:txBody>
      </p:sp>
      <p:sp>
        <p:nvSpPr>
          <p:cNvPr id="3" name="Content Placeholder 2">
            <a:extLst>
              <a:ext uri="{FF2B5EF4-FFF2-40B4-BE49-F238E27FC236}">
                <a16:creationId xmlns:a16="http://schemas.microsoft.com/office/drawing/2014/main" id="{2CFEFBAD-A0EC-39E3-CC30-E57D0B0F9F87}"/>
              </a:ext>
            </a:extLst>
          </p:cNvPr>
          <p:cNvSpPr>
            <a:spLocks noGrp="1"/>
          </p:cNvSpPr>
          <p:nvPr>
            <p:ph idx="1"/>
          </p:nvPr>
        </p:nvSpPr>
        <p:spPr>
          <a:xfrm>
            <a:off x="736766" y="1012640"/>
            <a:ext cx="10158603" cy="3031823"/>
          </a:xfrm>
        </p:spPr>
        <p:txBody>
          <a:bodyPr vert="horz" lIns="91440" tIns="45720" rIns="91440" bIns="45720" rtlCol="0" anchor="t">
            <a:normAutofit fontScale="92500"/>
          </a:bodyPr>
          <a:lstStyle/>
          <a:p>
            <a:pPr marL="0" indent="0">
              <a:buNone/>
            </a:pPr>
            <a:r>
              <a:rPr lang="en-US"/>
              <a:t>Cost Discipline</a:t>
            </a:r>
          </a:p>
          <a:p>
            <a:pPr lvl="1">
              <a:buFont typeface="Wingdings" panose="020B0604020202020204" pitchFamily="34" charset="0"/>
              <a:buChar char="§"/>
            </a:pPr>
            <a:r>
              <a:rPr lang="en-US" sz="1600"/>
              <a:t>Costco intentionally sells less products than traditional retailers. They do this to get more bulk orders from customers which leads to lower supplier pricing, low distribution costs due to the simpler logistics, and faster inventory movement due to lower storage amounts.</a:t>
            </a:r>
          </a:p>
          <a:p>
            <a:pPr lvl="1">
              <a:buFont typeface="Wingdings" panose="020B0604020202020204" pitchFamily="34" charset="0"/>
              <a:buChar char="§"/>
            </a:pPr>
            <a:r>
              <a:rPr lang="en-US" sz="1600"/>
              <a:t>Costco is also known for their high inventory turnover ratio which is beneficial for inventory costs, as they have less inventory sitting in warehouses. With a fast inventory turnover ratio, also comes the advantage of low spoilage rates of food products. This faster conversion of inventory helps them reinvest cash faster.</a:t>
            </a:r>
          </a:p>
          <a:p>
            <a:pPr lvl="1">
              <a:buFont typeface="Wingdings" panose="020B0604020202020204" pitchFamily="34" charset="0"/>
              <a:buChar char="§"/>
            </a:pPr>
            <a:r>
              <a:rPr lang="en-US" sz="1600"/>
              <a:t>They utilize a warehouse format for their stores which is designed for efficiency rather than customer experience. Products stay on pallets to lower shelving labor, allows for faster restocking, and lower maintenance costs.</a:t>
            </a:r>
          </a:p>
          <a:p>
            <a:pPr marL="457200" lvl="1" indent="0">
              <a:buNone/>
            </a:pPr>
            <a:endParaRPr lang="en-US" sz="1400"/>
          </a:p>
          <a:p>
            <a:pPr lvl="1">
              <a:buFont typeface="Wingdings" panose="020B0604020202020204" pitchFamily="34" charset="0"/>
              <a:buChar char="§"/>
            </a:pPr>
            <a:endParaRPr lang="en-US" sz="1400"/>
          </a:p>
        </p:txBody>
      </p:sp>
      <p:sp>
        <p:nvSpPr>
          <p:cNvPr id="4" name="Date Placeholder 3">
            <a:extLst>
              <a:ext uri="{FF2B5EF4-FFF2-40B4-BE49-F238E27FC236}">
                <a16:creationId xmlns:a16="http://schemas.microsoft.com/office/drawing/2014/main" id="{EAFA6C0D-B71F-B0C9-2F9B-937383F088E9}"/>
              </a:ext>
            </a:extLst>
          </p:cNvPr>
          <p:cNvSpPr>
            <a:spLocks noGrp="1"/>
          </p:cNvSpPr>
          <p:nvPr>
            <p:ph type="dt" sz="half" idx="10"/>
          </p:nvPr>
        </p:nvSpPr>
        <p:spPr/>
        <p:txBody>
          <a:bodyPr/>
          <a:lstStyle/>
          <a:p>
            <a:fld id="{9CA14B35-B2F5-4515-84F6-F14E2365DD42}" type="datetime1">
              <a:t>2/10/2026</a:t>
            </a:fld>
            <a:endParaRPr lang="en-US"/>
          </a:p>
        </p:txBody>
      </p:sp>
      <p:sp>
        <p:nvSpPr>
          <p:cNvPr id="5" name="Footer Placeholder 4">
            <a:extLst>
              <a:ext uri="{FF2B5EF4-FFF2-40B4-BE49-F238E27FC236}">
                <a16:creationId xmlns:a16="http://schemas.microsoft.com/office/drawing/2014/main" id="{538688CC-E545-1259-4748-528F7BA8A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FC086-19D6-5D56-EE72-0878260FF88C}"/>
              </a:ext>
            </a:extLst>
          </p:cNvPr>
          <p:cNvSpPr>
            <a:spLocks noGrp="1"/>
          </p:cNvSpPr>
          <p:nvPr>
            <p:ph type="sldNum" sz="quarter" idx="12"/>
          </p:nvPr>
        </p:nvSpPr>
        <p:spPr/>
        <p:txBody>
          <a:bodyPr/>
          <a:lstStyle/>
          <a:p>
            <a:fld id="{A65A5C87-DF58-40C8-B092-1DE63DB4547E}" type="slidenum">
              <a:rPr lang="en-US" dirty="0"/>
              <a:t>25</a:t>
            </a:fld>
            <a:endParaRPr lang="en-US"/>
          </a:p>
        </p:txBody>
      </p:sp>
      <p:sp>
        <p:nvSpPr>
          <p:cNvPr id="7" name="TextBox 6">
            <a:extLst>
              <a:ext uri="{FF2B5EF4-FFF2-40B4-BE49-F238E27FC236}">
                <a16:creationId xmlns:a16="http://schemas.microsoft.com/office/drawing/2014/main" id="{CFDCD582-317C-E22B-9609-21A6061CD8DA}"/>
              </a:ext>
            </a:extLst>
          </p:cNvPr>
          <p:cNvSpPr txBox="1"/>
          <p:nvPr/>
        </p:nvSpPr>
        <p:spPr>
          <a:xfrm>
            <a:off x="734684" y="4053315"/>
            <a:ext cx="10724971"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Private label</a:t>
            </a:r>
            <a:endParaRPr lang="en-US"/>
          </a:p>
          <a:p>
            <a:pPr marL="914400" lvl="1" indent="-457200">
              <a:buFont typeface="Wingdings"/>
              <a:buChar char="§"/>
            </a:pPr>
            <a:r>
              <a:rPr lang="en-US" sz="1600"/>
              <a:t>Having a private label gives Costco an edge over national brands. These private labels cost much less ton produce and distribute out  to stores because they are able to avoid packing, marketing, and brand licensing expenses. In addition, the source of the brand is directly from the manufacturer, it makes it far cheaper than other retailers.</a:t>
            </a:r>
          </a:p>
          <a:p>
            <a:pPr marL="914400" lvl="1" indent="-457200">
              <a:buFont typeface="Wingdings"/>
              <a:buChar char="§"/>
            </a:pPr>
            <a:r>
              <a:rPr lang="en-US" sz="1600"/>
              <a:t>Having the "Kirkland" brand allows Costco to change prices quicker than others since it doesn't depend on national pricing structures. They can increase and decrease prices quickly, as needed.</a:t>
            </a:r>
          </a:p>
          <a:p>
            <a:pPr marL="914400" lvl="1" indent="-457200">
              <a:buFont typeface="Wingdings"/>
              <a:buChar char="§"/>
            </a:pPr>
            <a:r>
              <a:rPr lang="en-US" sz="1600"/>
              <a:t>Customers find the "Kirkland" brand as a high-quality brand often at a lower price than nationally used brands. It helps costumer's from switching to competitor's and also gains loyalty between Costco and customers.</a:t>
            </a:r>
          </a:p>
          <a:p>
            <a:pPr marL="914400" lvl="1" indent="-457200">
              <a:buFont typeface="Wingdings"/>
              <a:buChar char="§"/>
            </a:pPr>
            <a:endParaRPr lang="en-US" sz="1400"/>
          </a:p>
          <a:p>
            <a:pPr marL="914400" lvl="1" indent="-457200">
              <a:buFont typeface="Wingdings"/>
              <a:buChar char="§"/>
            </a:pPr>
            <a:endParaRPr lang="en-US" sz="1400"/>
          </a:p>
          <a:p>
            <a:pPr marL="914400" lvl="1" indent="-457200">
              <a:buFont typeface="Wingdings"/>
              <a:buChar char="§"/>
            </a:pPr>
            <a:endParaRPr lang="en-US" sz="1400"/>
          </a:p>
        </p:txBody>
      </p:sp>
    </p:spTree>
    <p:extLst>
      <p:ext uri="{BB962C8B-B14F-4D97-AF65-F5344CB8AC3E}">
        <p14:creationId xmlns:p14="http://schemas.microsoft.com/office/powerpoint/2010/main" val="426771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B6DE-C399-E626-8785-483FF4014EE7}"/>
              </a:ext>
            </a:extLst>
          </p:cNvPr>
          <p:cNvSpPr>
            <a:spLocks noGrp="1"/>
          </p:cNvSpPr>
          <p:nvPr>
            <p:ph type="title"/>
          </p:nvPr>
        </p:nvSpPr>
        <p:spPr>
          <a:xfrm>
            <a:off x="771202" y="-96129"/>
            <a:ext cx="10168128" cy="1179576"/>
          </a:xfrm>
        </p:spPr>
        <p:txBody>
          <a:bodyPr/>
          <a:lstStyle/>
          <a:p>
            <a:pPr algn="ctr"/>
            <a:r>
              <a:rPr lang="en-US"/>
              <a:t>Costco's Struggles</a:t>
            </a:r>
          </a:p>
        </p:txBody>
      </p:sp>
      <p:sp>
        <p:nvSpPr>
          <p:cNvPr id="3" name="Content Placeholder 2">
            <a:extLst>
              <a:ext uri="{FF2B5EF4-FFF2-40B4-BE49-F238E27FC236}">
                <a16:creationId xmlns:a16="http://schemas.microsoft.com/office/drawing/2014/main" id="{BCA0AA1E-176F-0A4A-3CF6-E18DE369E5D6}"/>
              </a:ext>
            </a:extLst>
          </p:cNvPr>
          <p:cNvSpPr>
            <a:spLocks noGrp="1"/>
          </p:cNvSpPr>
          <p:nvPr>
            <p:ph idx="1"/>
          </p:nvPr>
        </p:nvSpPr>
        <p:spPr>
          <a:xfrm>
            <a:off x="771203" y="836793"/>
            <a:ext cx="10168128" cy="1543485"/>
          </a:xfrm>
        </p:spPr>
        <p:txBody>
          <a:bodyPr vert="horz" lIns="91440" tIns="45720" rIns="91440" bIns="45720" rtlCol="0" anchor="t">
            <a:normAutofit lnSpcReduction="10000"/>
          </a:bodyPr>
          <a:lstStyle/>
          <a:p>
            <a:r>
              <a:rPr lang="en-US"/>
              <a:t>Heavy Dependence on Consumer Spending Strength</a:t>
            </a:r>
          </a:p>
          <a:p>
            <a:pPr lvl="1">
              <a:buFont typeface="Courier New" panose="020B0604020202020204" pitchFamily="34" charset="0"/>
              <a:buChar char="o"/>
            </a:pPr>
            <a:r>
              <a:rPr lang="en-US" sz="1400"/>
              <a:t>Costco depends on large, bulk buying behavior to be profitable outside of memberships. When we are in a recession, consumers tend to buy small quantities of products, which could resort to consumers choosing other retailers that aren't as bulk-oriented. The bulk-oriented strategy also limits impulse purchases, since a consumer would have to buy a product in bulk, even if they wanted to just try it.</a:t>
            </a:r>
          </a:p>
          <a:p>
            <a:pPr marL="457200" lvl="1" indent="0">
              <a:buNone/>
            </a:pPr>
            <a:endParaRPr lang="en-US" sz="1400"/>
          </a:p>
        </p:txBody>
      </p:sp>
      <p:sp>
        <p:nvSpPr>
          <p:cNvPr id="4" name="Date Placeholder 3">
            <a:extLst>
              <a:ext uri="{FF2B5EF4-FFF2-40B4-BE49-F238E27FC236}">
                <a16:creationId xmlns:a16="http://schemas.microsoft.com/office/drawing/2014/main" id="{D46F67D8-ABF6-94B2-632A-61518D5622FE}"/>
              </a:ext>
            </a:extLst>
          </p:cNvPr>
          <p:cNvSpPr>
            <a:spLocks noGrp="1"/>
          </p:cNvSpPr>
          <p:nvPr>
            <p:ph type="dt" sz="half" idx="10"/>
          </p:nvPr>
        </p:nvSpPr>
        <p:spPr/>
        <p:txBody>
          <a:bodyPr/>
          <a:lstStyle/>
          <a:p>
            <a:fld id="{45196410-93DD-4633-BB22-787D81E38119}" type="datetime1">
              <a:t>2/10/2026</a:t>
            </a:fld>
            <a:endParaRPr lang="en-US"/>
          </a:p>
        </p:txBody>
      </p:sp>
      <p:sp>
        <p:nvSpPr>
          <p:cNvPr id="5" name="Footer Placeholder 4">
            <a:extLst>
              <a:ext uri="{FF2B5EF4-FFF2-40B4-BE49-F238E27FC236}">
                <a16:creationId xmlns:a16="http://schemas.microsoft.com/office/drawing/2014/main" id="{55B45D45-6FC7-22F8-77F8-D4CD4E02F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1269F-7C09-5B27-C7C8-5377EFD10539}"/>
              </a:ext>
            </a:extLst>
          </p:cNvPr>
          <p:cNvSpPr>
            <a:spLocks noGrp="1"/>
          </p:cNvSpPr>
          <p:nvPr>
            <p:ph type="sldNum" sz="quarter" idx="12"/>
          </p:nvPr>
        </p:nvSpPr>
        <p:spPr/>
        <p:txBody>
          <a:bodyPr/>
          <a:lstStyle/>
          <a:p>
            <a:fld id="{A65A5C87-DF58-40C8-B092-1DE63DB4547E}" type="slidenum">
              <a:rPr lang="en-US" dirty="0"/>
              <a:t>26</a:t>
            </a:fld>
            <a:endParaRPr lang="en-US"/>
          </a:p>
        </p:txBody>
      </p:sp>
      <p:sp>
        <p:nvSpPr>
          <p:cNvPr id="7" name="TextBox 6">
            <a:extLst>
              <a:ext uri="{FF2B5EF4-FFF2-40B4-BE49-F238E27FC236}">
                <a16:creationId xmlns:a16="http://schemas.microsoft.com/office/drawing/2014/main" id="{9853BF67-855C-5D97-6AAF-4A38A56FF874}"/>
              </a:ext>
            </a:extLst>
          </p:cNvPr>
          <p:cNvSpPr txBox="1"/>
          <p:nvPr/>
        </p:nvSpPr>
        <p:spPr>
          <a:xfrm>
            <a:off x="775894" y="2606466"/>
            <a:ext cx="10176267"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t>Low Product Variation</a:t>
            </a:r>
          </a:p>
          <a:p>
            <a:pPr marL="742950" lvl="1" indent="-285750">
              <a:buFont typeface="Courier New"/>
              <a:buChar char="o"/>
            </a:pPr>
            <a:r>
              <a:rPr lang="en-US" sz="1400"/>
              <a:t>They sell a lot fewer items than competitors. A lot of times Costco leaves customer's needed to shop somewhere else to fulfill their ship which could lead to losing members to other retailers </a:t>
            </a:r>
          </a:p>
          <a:p>
            <a:pPr marL="742950" lvl="1" indent="-285750">
              <a:buFont typeface="Courier New"/>
              <a:buChar char="o"/>
            </a:pPr>
            <a:r>
              <a:rPr lang="en-US" sz="1400"/>
              <a:t>Stores like Walmart or Target beat Costco in product variety because their businesses are more built on offering more SKU's and allows customers to complete shopping trips in one store, unlike Costco, at times.</a:t>
            </a:r>
          </a:p>
          <a:p>
            <a:pPr marL="742950" lvl="1" indent="-285750">
              <a:buFont typeface="Courier New"/>
              <a:buChar char="o"/>
            </a:pPr>
            <a:endParaRPr lang="en-US" sz="1400"/>
          </a:p>
        </p:txBody>
      </p:sp>
      <p:sp>
        <p:nvSpPr>
          <p:cNvPr id="8" name="TextBox 7">
            <a:extLst>
              <a:ext uri="{FF2B5EF4-FFF2-40B4-BE49-F238E27FC236}">
                <a16:creationId xmlns:a16="http://schemas.microsoft.com/office/drawing/2014/main" id="{69CD232A-EB2B-613F-C267-86FC6CECCC11}"/>
              </a:ext>
            </a:extLst>
          </p:cNvPr>
          <p:cNvSpPr txBox="1"/>
          <p:nvPr/>
        </p:nvSpPr>
        <p:spPr>
          <a:xfrm>
            <a:off x="769471" y="4078941"/>
            <a:ext cx="10145058"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t>International Expansion Risk</a:t>
            </a:r>
          </a:p>
          <a:p>
            <a:pPr marL="742950" lvl="1" indent="-285750">
              <a:buFont typeface="Courier New"/>
              <a:buChar char="o"/>
            </a:pPr>
            <a:r>
              <a:rPr lang="en-US" sz="1400"/>
              <a:t>Opening a new warehouse internally would require a long-term lease, construction, distribution network setup, and creating relationships with local suppliers in order to be successful. If a location underperforms, Costco will be unable to shrink their costs quickly because most of their expenses are fixed</a:t>
            </a:r>
          </a:p>
        </p:txBody>
      </p:sp>
    </p:spTree>
    <p:extLst>
      <p:ext uri="{BB962C8B-B14F-4D97-AF65-F5344CB8AC3E}">
        <p14:creationId xmlns:p14="http://schemas.microsoft.com/office/powerpoint/2010/main" val="1287191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9890-DD40-A078-7159-B2CE08378CDA}"/>
              </a:ext>
            </a:extLst>
          </p:cNvPr>
          <p:cNvSpPr>
            <a:spLocks noGrp="1"/>
          </p:cNvSpPr>
          <p:nvPr>
            <p:ph type="title"/>
          </p:nvPr>
        </p:nvSpPr>
        <p:spPr>
          <a:xfrm>
            <a:off x="838200" y="391706"/>
            <a:ext cx="10515600" cy="213659"/>
          </a:xfrm>
        </p:spPr>
        <p:txBody>
          <a:bodyPr>
            <a:normAutofit fontScale="90000"/>
          </a:bodyPr>
          <a:lstStyle/>
          <a:p>
            <a:pPr algn="ctr"/>
            <a:br>
              <a:rPr lang="en-US" sz="1800" b="1">
                <a:highlight>
                  <a:srgbClr val="FFFFFF"/>
                </a:highlight>
                <a:latin typeface="Open Sans"/>
                <a:ea typeface="Open Sans"/>
                <a:cs typeface="Open Sans"/>
              </a:rPr>
            </a:br>
            <a:br>
              <a:rPr lang="en-US" sz="1800" b="1">
                <a:highlight>
                  <a:srgbClr val="FFFFFF"/>
                </a:highlight>
                <a:latin typeface="Open Sans"/>
                <a:ea typeface="Open Sans"/>
                <a:cs typeface="Open Sans"/>
              </a:rPr>
            </a:br>
            <a:endParaRPr lang="en-US" sz="1600">
              <a:latin typeface="Open Sans"/>
              <a:ea typeface="Open Sans"/>
              <a:cs typeface="Open Sans"/>
            </a:endParaRPr>
          </a:p>
        </p:txBody>
      </p:sp>
      <p:sp>
        <p:nvSpPr>
          <p:cNvPr id="3" name="Content Placeholder 2">
            <a:extLst>
              <a:ext uri="{FF2B5EF4-FFF2-40B4-BE49-F238E27FC236}">
                <a16:creationId xmlns:a16="http://schemas.microsoft.com/office/drawing/2014/main" id="{4AE52788-A0EE-CFD6-728C-E5509D8D4D6B}"/>
              </a:ext>
            </a:extLst>
          </p:cNvPr>
          <p:cNvSpPr>
            <a:spLocks noGrp="1"/>
          </p:cNvSpPr>
          <p:nvPr>
            <p:ph idx="1"/>
          </p:nvPr>
        </p:nvSpPr>
        <p:spPr/>
        <p:txBody>
          <a:bodyPr vert="horz" lIns="91440" tIns="45720" rIns="91440" bIns="45720" rtlCol="0" anchor="t">
            <a:normAutofit/>
          </a:bodyPr>
          <a:lstStyle/>
          <a:p>
            <a:pPr marL="0" indent="0">
              <a:buNone/>
            </a:pPr>
            <a:br>
              <a:rPr lang="en-US"/>
            </a:br>
            <a:endParaRPr lang="en-US"/>
          </a:p>
        </p:txBody>
      </p:sp>
      <p:sp>
        <p:nvSpPr>
          <p:cNvPr id="8" name="TextBox 7">
            <a:extLst>
              <a:ext uri="{FF2B5EF4-FFF2-40B4-BE49-F238E27FC236}">
                <a16:creationId xmlns:a16="http://schemas.microsoft.com/office/drawing/2014/main" id="{5E756605-2355-CB1D-CD10-E73F4DFA81C8}"/>
              </a:ext>
            </a:extLst>
          </p:cNvPr>
          <p:cNvSpPr txBox="1"/>
          <p:nvPr/>
        </p:nvSpPr>
        <p:spPr>
          <a:xfrm>
            <a:off x="751510" y="702399"/>
            <a:ext cx="10535727"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t>Challenges in the retail industry </a:t>
            </a:r>
            <a:endParaRPr lang="en-US"/>
          </a:p>
          <a:p>
            <a:pPr algn="ctr"/>
            <a:endParaRPr lang="en-US" sz="4000"/>
          </a:p>
          <a:p>
            <a:pPr marL="342900" indent="-342900">
              <a:buFont typeface="Arial"/>
              <a:buChar char="•"/>
            </a:pPr>
            <a:r>
              <a:rPr lang="en-US" sz="2400" i="1"/>
              <a:t>Consumer price &amp; inflation sensitivity</a:t>
            </a:r>
          </a:p>
          <a:p>
            <a:r>
              <a:rPr lang="en-US"/>
              <a:t>With the way living prices are rising and, also the raise of inflation, consumers have become very particular in spending their money at stores where they have some sort of reward system.</a:t>
            </a:r>
          </a:p>
          <a:p>
            <a:endParaRPr lang="en-US"/>
          </a:p>
          <a:p>
            <a:endParaRPr lang="en-US" sz="2400"/>
          </a:p>
          <a:p>
            <a:pPr marL="342900" indent="-342900">
              <a:buFont typeface="Arial"/>
              <a:buChar char="•"/>
            </a:pPr>
            <a:r>
              <a:rPr lang="en-US" sz="2400" i="1"/>
              <a:t>Increase in competition in membership and discounts offered</a:t>
            </a:r>
          </a:p>
          <a:p>
            <a:r>
              <a:rPr lang="en-US" i="1"/>
              <a:t>In the past their biggest competitor was Walmart (Sam's Club), however, competitors such as Amazon, Target and international chains such as Aldi, have started going the extra mile to not only retain their current consumers, but to also attract new consumers </a:t>
            </a:r>
            <a:br>
              <a:rPr lang="en-US"/>
            </a:br>
            <a:r>
              <a:rPr lang="en-US" sz="1600" i="1"/>
              <a:t>(Financial Contest, 2025)</a:t>
            </a:r>
            <a:endParaRPr lang="en-US" sz="1600"/>
          </a:p>
          <a:p>
            <a:endParaRPr lang="en-US" i="1"/>
          </a:p>
          <a:p>
            <a:endParaRPr lang="en-US" sz="2400"/>
          </a:p>
          <a:p>
            <a:endParaRPr lang="en-US"/>
          </a:p>
          <a:p>
            <a:endParaRPr lang="en-US"/>
          </a:p>
        </p:txBody>
      </p:sp>
    </p:spTree>
    <p:extLst>
      <p:ext uri="{BB962C8B-B14F-4D97-AF65-F5344CB8AC3E}">
        <p14:creationId xmlns:p14="http://schemas.microsoft.com/office/powerpoint/2010/main" val="2052809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DF46-B0F3-36B6-AAB9-5D873561F5EB}"/>
              </a:ext>
            </a:extLst>
          </p:cNvPr>
          <p:cNvSpPr>
            <a:spLocks noGrp="1"/>
          </p:cNvSpPr>
          <p:nvPr>
            <p:ph type="title"/>
          </p:nvPr>
        </p:nvSpPr>
        <p:spPr>
          <a:xfrm>
            <a:off x="1115568" y="548640"/>
            <a:ext cx="10168128" cy="1179576"/>
          </a:xfrm>
        </p:spPr>
        <p:txBody>
          <a:bodyPr anchor="ctr">
            <a:normAutofit/>
          </a:bodyPr>
          <a:lstStyle/>
          <a:p>
            <a:r>
              <a:rPr lang="en-US" sz="3700"/>
              <a:t>Challenges in the retail industry (continued)</a:t>
            </a:r>
          </a:p>
          <a:p>
            <a:endParaRPr lang="en-US" sz="3700"/>
          </a:p>
        </p:txBody>
      </p:sp>
      <p:sp>
        <p:nvSpPr>
          <p:cNvPr id="11" name="Date Placeholder 4">
            <a:extLst>
              <a:ext uri="{FF2B5EF4-FFF2-40B4-BE49-F238E27FC236}">
                <a16:creationId xmlns:a16="http://schemas.microsoft.com/office/drawing/2014/main" id="{456C6A88-72CD-7681-242F-7B7BB10D667B}"/>
              </a:ext>
            </a:extLst>
          </p:cNvPr>
          <p:cNvSpPr>
            <a:spLocks noGrp="1"/>
          </p:cNvSpPr>
          <p:nvPr>
            <p:ph type="dt" sz="half" idx="10"/>
          </p:nvPr>
        </p:nvSpPr>
        <p:spPr>
          <a:xfrm>
            <a:off x="1115568" y="6356350"/>
            <a:ext cx="2743200" cy="365125"/>
          </a:xfrm>
        </p:spPr>
        <p:txBody>
          <a:bodyPr anchor="ctr">
            <a:normAutofit/>
          </a:bodyPr>
          <a:lstStyle/>
          <a:p>
            <a:pPr>
              <a:spcAft>
                <a:spcPts val="600"/>
              </a:spcAft>
            </a:pPr>
            <a:fld id="{118A59E9-6DA5-4C16-9573-6FC188C83206}" type="datetime1">
              <a:rPr lang="en-US"/>
              <a:pPr>
                <a:spcAft>
                  <a:spcPts val="600"/>
                </a:spcAft>
              </a:pPr>
              <a:t>2/10/2026</a:t>
            </a:fld>
            <a:endParaRPr lang="en-US"/>
          </a:p>
        </p:txBody>
      </p:sp>
      <p:sp>
        <p:nvSpPr>
          <p:cNvPr id="27" name="Footer Placeholder 4">
            <a:extLst>
              <a:ext uri="{FF2B5EF4-FFF2-40B4-BE49-F238E27FC236}">
                <a16:creationId xmlns:a16="http://schemas.microsoft.com/office/drawing/2014/main" id="{6EF2C81E-9AE0-10CC-7E70-0DCE83395C99}"/>
              </a:ext>
            </a:extLst>
          </p:cNvPr>
          <p:cNvSpPr>
            <a:spLocks noGrp="1"/>
          </p:cNvSpPr>
          <p:nvPr>
            <p:ph type="ftr" sz="quarter" idx="11"/>
          </p:nvPr>
        </p:nvSpPr>
        <p:spPr>
          <a:xfrm>
            <a:off x="4038600" y="6356350"/>
            <a:ext cx="4114800" cy="365125"/>
          </a:xfrm>
        </p:spPr>
        <p:txBody>
          <a:bodyPr/>
          <a:lstStyle/>
          <a:p>
            <a:endParaRPr lang="en-US"/>
          </a:p>
        </p:txBody>
      </p:sp>
      <p:sp>
        <p:nvSpPr>
          <p:cNvPr id="15" name="Slide Number Placeholder 6">
            <a:extLst>
              <a:ext uri="{FF2B5EF4-FFF2-40B4-BE49-F238E27FC236}">
                <a16:creationId xmlns:a16="http://schemas.microsoft.com/office/drawing/2014/main" id="{B968F1B2-5513-046A-A5BA-795B9CC3CD07}"/>
              </a:ext>
            </a:extLst>
          </p:cNvPr>
          <p:cNvSpPr>
            <a:spLocks noGrp="1"/>
          </p:cNvSpPr>
          <p:nvPr>
            <p:ph type="sldNum" sz="quarter" idx="12"/>
          </p:nvPr>
        </p:nvSpPr>
        <p:spPr>
          <a:xfrm>
            <a:off x="8540496" y="6356350"/>
            <a:ext cx="2743200" cy="365125"/>
          </a:xfrm>
        </p:spPr>
        <p:txBody>
          <a:bodyPr anchor="ctr">
            <a:normAutofit/>
          </a:bodyPr>
          <a:lstStyle/>
          <a:p>
            <a:pPr>
              <a:spcAft>
                <a:spcPts val="600"/>
              </a:spcAft>
            </a:pPr>
            <a:fld id="{A65A5C87-DF58-40C8-B092-1DE63DB4547E}" type="slidenum">
              <a:rPr lang="en-US" dirty="0"/>
              <a:pPr>
                <a:spcAft>
                  <a:spcPts val="600"/>
                </a:spcAft>
              </a:pPr>
              <a:t>28</a:t>
            </a:fld>
            <a:endParaRPr lang="en-US"/>
          </a:p>
        </p:txBody>
      </p:sp>
      <p:graphicFrame>
        <p:nvGraphicFramePr>
          <p:cNvPr id="7" name="Content Placeholder 2">
            <a:extLst>
              <a:ext uri="{FF2B5EF4-FFF2-40B4-BE49-F238E27FC236}">
                <a16:creationId xmlns:a16="http://schemas.microsoft.com/office/drawing/2014/main" id="{072A3B2B-5142-31F6-6004-DC7676BD6CCA}"/>
              </a:ext>
            </a:extLst>
          </p:cNvPr>
          <p:cNvGraphicFramePr>
            <a:graphicFrameLocks noGrp="1"/>
          </p:cNvGraphicFramePr>
          <p:nvPr>
            <p:ph idx="1"/>
            <p:extLst>
              <p:ext uri="{D42A27DB-BD31-4B8C-83A1-F6EECF244321}">
                <p14:modId xmlns:p14="http://schemas.microsoft.com/office/powerpoint/2010/main" val="4091378145"/>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375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63D8-E820-816D-B1B0-72CC323E6359}"/>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Possible recommendations</a:t>
            </a:r>
          </a:p>
          <a:p>
            <a:endParaRPr lang="en-US" sz="4000"/>
          </a:p>
        </p:txBody>
      </p:sp>
      <p:sp>
        <p:nvSpPr>
          <p:cNvPr id="4" name="TextBox 3">
            <a:extLst>
              <a:ext uri="{FF2B5EF4-FFF2-40B4-BE49-F238E27FC236}">
                <a16:creationId xmlns:a16="http://schemas.microsoft.com/office/drawing/2014/main" id="{60CB1804-9836-95C4-E71D-9DD5F0AD6B9F}"/>
              </a:ext>
            </a:extLst>
          </p:cNvPr>
          <p:cNvSpPr txBox="1"/>
          <p:nvPr/>
        </p:nvSpPr>
        <p:spPr>
          <a:xfrm>
            <a:off x="761802" y="1962150"/>
            <a:ext cx="4646905" cy="439419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342900" lvl="0" indent="-228600">
              <a:lnSpc>
                <a:spcPct val="90000"/>
              </a:lnSpc>
              <a:spcAft>
                <a:spcPts val="600"/>
              </a:spcAft>
              <a:buFont typeface="Arial" panose="020B0604020202020204" pitchFamily="34" charset="0"/>
              <a:buChar char="•"/>
            </a:pPr>
            <a:r>
              <a:rPr lang="en-US" sz="1600" i="1"/>
              <a:t>Consumer price &amp; inflation sensitivity​</a:t>
            </a:r>
          </a:p>
          <a:p>
            <a:pPr>
              <a:lnSpc>
                <a:spcPct val="90000"/>
              </a:lnSpc>
              <a:spcAft>
                <a:spcPts val="600"/>
              </a:spcAft>
            </a:pPr>
            <a:r>
              <a:rPr lang="en-US" sz="1600"/>
              <a:t>Costco should reinforce its current low-margin pricing strategy, promote more of its in </a:t>
            </a:r>
            <a:r>
              <a:rPr lang="en-US" sz="1600" err="1"/>
              <a:t>housebrand</a:t>
            </a:r>
            <a:r>
              <a:rPr lang="en-US" sz="1600"/>
              <a:t> (Kirkland), and they can also increase the type of products that they sell in bulk.​</a:t>
            </a:r>
          </a:p>
          <a:p>
            <a:pPr marL="342900" lvl="0" indent="-228600">
              <a:lnSpc>
                <a:spcPct val="90000"/>
              </a:lnSpc>
              <a:spcAft>
                <a:spcPts val="600"/>
              </a:spcAft>
              <a:buFont typeface="Arial" panose="020B0604020202020204" pitchFamily="34" charset="0"/>
              <a:buChar char="•"/>
            </a:pPr>
            <a:endParaRPr lang="en-US" sz="1600" b="0" i="0"/>
          </a:p>
          <a:p>
            <a:pPr marL="342900" indent="-228600">
              <a:lnSpc>
                <a:spcPct val="90000"/>
              </a:lnSpc>
              <a:spcAft>
                <a:spcPts val="600"/>
              </a:spcAft>
              <a:buFont typeface="Arial" panose="020B0604020202020204" pitchFamily="34" charset="0"/>
              <a:buChar char="•"/>
            </a:pPr>
            <a:r>
              <a:rPr lang="en-US" sz="1600" i="1"/>
              <a:t>Increase in competition in membership and discounts offered​</a:t>
            </a:r>
          </a:p>
          <a:p>
            <a:pPr>
              <a:lnSpc>
                <a:spcPct val="90000"/>
              </a:lnSpc>
              <a:spcAft>
                <a:spcPts val="600"/>
              </a:spcAft>
            </a:pPr>
            <a:r>
              <a:rPr lang="en-US" sz="1600"/>
              <a:t>To ensure that they don't lose their current consumers and attract more consumers, Costco should continue selling exclusive high-quality goods, provide customers with an exceptional shopping experience, and maintain renewal rates that won't feel like a financial burden </a:t>
            </a:r>
            <a:r>
              <a:rPr lang="en-US" sz="1600" i="1"/>
              <a:t>(Financial Contest, 2025)</a:t>
            </a:r>
          </a:p>
          <a:p>
            <a:pPr indent="-228600">
              <a:lnSpc>
                <a:spcPct val="90000"/>
              </a:lnSpc>
              <a:spcAft>
                <a:spcPts val="600"/>
              </a:spcAft>
              <a:buFont typeface="Arial" panose="020B0604020202020204" pitchFamily="34" charset="0"/>
              <a:buChar char="•"/>
            </a:pPr>
            <a:endParaRPr lang="en-US" sz="1600"/>
          </a:p>
        </p:txBody>
      </p:sp>
      <p:pic>
        <p:nvPicPr>
          <p:cNvPr id="6" name="Picture 5" descr="Rows of shopping trolleys">
            <a:extLst>
              <a:ext uri="{FF2B5EF4-FFF2-40B4-BE49-F238E27FC236}">
                <a16:creationId xmlns:a16="http://schemas.microsoft.com/office/drawing/2014/main" id="{6C15087F-71D3-7B67-EF75-92BE05630652}"/>
              </a:ext>
            </a:extLst>
          </p:cNvPr>
          <p:cNvPicPr>
            <a:picLocks noChangeAspect="1"/>
          </p:cNvPicPr>
          <p:nvPr/>
        </p:nvPicPr>
        <p:blipFill>
          <a:blip r:embed="rId2"/>
          <a:srcRect l="25061" r="13674" b="3"/>
          <a:stretch>
            <a:fillRect/>
          </a:stretch>
        </p:blipFill>
        <p:spPr>
          <a:xfrm>
            <a:off x="6096000" y="1"/>
            <a:ext cx="6102825" cy="6858000"/>
          </a:xfrm>
          <a:prstGeom prst="rect">
            <a:avLst/>
          </a:prstGeom>
        </p:spPr>
      </p:pic>
    </p:spTree>
    <p:extLst>
      <p:ext uri="{BB962C8B-B14F-4D97-AF65-F5344CB8AC3E}">
        <p14:creationId xmlns:p14="http://schemas.microsoft.com/office/powerpoint/2010/main" val="153179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BC5CA-4915-E1E0-71F9-B1C1AE84026D}"/>
              </a:ext>
            </a:extLst>
          </p:cNvPr>
          <p:cNvSpPr>
            <a:spLocks noGrp="1"/>
          </p:cNvSpPr>
          <p:nvPr>
            <p:ph type="title"/>
          </p:nvPr>
        </p:nvSpPr>
        <p:spPr>
          <a:xfrm>
            <a:off x="868680" y="1709928"/>
            <a:ext cx="3099816" cy="1709928"/>
          </a:xfrm>
        </p:spPr>
        <p:txBody>
          <a:bodyPr anchor="t">
            <a:normAutofit/>
          </a:bodyPr>
          <a:lstStyle/>
          <a:p>
            <a:r>
              <a:rPr lang="en-US"/>
              <a:t>Net Profit Margin</a:t>
            </a:r>
          </a:p>
        </p:txBody>
      </p:sp>
      <p:pic>
        <p:nvPicPr>
          <p:cNvPr id="8" name="Picture 7">
            <a:extLst>
              <a:ext uri="{FF2B5EF4-FFF2-40B4-BE49-F238E27FC236}">
                <a16:creationId xmlns:a16="http://schemas.microsoft.com/office/drawing/2014/main" id="{DF8C57BC-164A-F504-C405-886DD1A7A80D}"/>
              </a:ext>
            </a:extLst>
          </p:cNvPr>
          <p:cNvPicPr>
            <a:picLocks noChangeAspect="1"/>
          </p:cNvPicPr>
          <p:nvPr/>
        </p:nvPicPr>
        <p:blipFill>
          <a:blip r:embed="rId2"/>
          <a:stretch>
            <a:fillRect/>
          </a:stretch>
        </p:blipFill>
        <p:spPr>
          <a:xfrm>
            <a:off x="4965192" y="1448044"/>
            <a:ext cx="6729984" cy="4071639"/>
          </a:xfrm>
          <a:prstGeom prst="rect">
            <a:avLst/>
          </a:prstGeom>
          <a:noFill/>
        </p:spPr>
      </p:pic>
      <p:sp>
        <p:nvSpPr>
          <p:cNvPr id="3" name="Content Placeholder 2">
            <a:extLst>
              <a:ext uri="{FF2B5EF4-FFF2-40B4-BE49-F238E27FC236}">
                <a16:creationId xmlns:a16="http://schemas.microsoft.com/office/drawing/2014/main" id="{BB05D734-1714-E001-D514-80AB72B259E5}"/>
              </a:ext>
            </a:extLst>
          </p:cNvPr>
          <p:cNvSpPr>
            <a:spLocks noGrp="1"/>
          </p:cNvSpPr>
          <p:nvPr>
            <p:ph type="body" sz="half" idx="2"/>
          </p:nvPr>
        </p:nvSpPr>
        <p:spPr>
          <a:xfrm>
            <a:off x="868680" y="3438144"/>
            <a:ext cx="3099816" cy="2057400"/>
          </a:xfrm>
        </p:spPr>
        <p:txBody>
          <a:bodyPr vert="horz" lIns="91440" tIns="45720" rIns="91440" bIns="45720" rtlCol="0">
            <a:normAutofit/>
          </a:bodyPr>
          <a:lstStyle/>
          <a:p>
            <a:endParaRPr lang="en-US">
              <a:highlight>
                <a:srgbClr val="FFFFFF"/>
              </a:highlight>
            </a:endParaRPr>
          </a:p>
          <a:p>
            <a:endParaRPr lang="en-US"/>
          </a:p>
        </p:txBody>
      </p:sp>
      <p:sp>
        <p:nvSpPr>
          <p:cNvPr id="13" name="Date Placeholder 4">
            <a:extLst>
              <a:ext uri="{FF2B5EF4-FFF2-40B4-BE49-F238E27FC236}">
                <a16:creationId xmlns:a16="http://schemas.microsoft.com/office/drawing/2014/main" id="{37369755-BAE4-896A-EF45-4A72A89CD921}"/>
              </a:ext>
            </a:extLst>
          </p:cNvPr>
          <p:cNvSpPr>
            <a:spLocks noGrp="1"/>
          </p:cNvSpPr>
          <p:nvPr>
            <p:ph type="dt" sz="half" idx="10"/>
          </p:nvPr>
        </p:nvSpPr>
        <p:spPr>
          <a:xfrm>
            <a:off x="868680" y="6356350"/>
            <a:ext cx="2743200" cy="365125"/>
          </a:xfrm>
        </p:spPr>
        <p:txBody>
          <a:bodyPr/>
          <a:lstStyle/>
          <a:p>
            <a:pPr>
              <a:spcAft>
                <a:spcPts val="600"/>
              </a:spcAft>
            </a:pPr>
            <a:fld id="{DDC14B40-3237-44E2-8844-DF7DF9D15F80}" type="datetime1">
              <a:pPr>
                <a:spcAft>
                  <a:spcPts val="600"/>
                </a:spcAft>
              </a:pPr>
              <a:t>2/10/2026</a:t>
            </a:fld>
            <a:endParaRPr lang="en-US"/>
          </a:p>
        </p:txBody>
      </p:sp>
      <p:sp>
        <p:nvSpPr>
          <p:cNvPr id="15" name="Footer Placeholder 5">
            <a:extLst>
              <a:ext uri="{FF2B5EF4-FFF2-40B4-BE49-F238E27FC236}">
                <a16:creationId xmlns:a16="http://schemas.microsoft.com/office/drawing/2014/main" id="{E8CA6692-D693-9EB0-1737-BFD87896D1AD}"/>
              </a:ext>
            </a:extLst>
          </p:cNvPr>
          <p:cNvSpPr>
            <a:spLocks noGrp="1"/>
          </p:cNvSpPr>
          <p:nvPr>
            <p:ph type="ftr" sz="quarter" idx="11"/>
          </p:nvPr>
        </p:nvSpPr>
        <p:spPr>
          <a:xfrm>
            <a:off x="4038600" y="6356350"/>
            <a:ext cx="4114800" cy="365125"/>
          </a:xfrm>
        </p:spPr>
        <p:txBody>
          <a:bodyPr/>
          <a:lstStyle/>
          <a:p>
            <a:endParaRPr lang="en-US"/>
          </a:p>
        </p:txBody>
      </p:sp>
      <p:sp>
        <p:nvSpPr>
          <p:cNvPr id="17" name="Slide Number Placeholder 6">
            <a:extLst>
              <a:ext uri="{FF2B5EF4-FFF2-40B4-BE49-F238E27FC236}">
                <a16:creationId xmlns:a16="http://schemas.microsoft.com/office/drawing/2014/main" id="{2A35949C-7167-C6DA-DDD9-2645EA3F8142}"/>
              </a:ext>
            </a:extLst>
          </p:cNvPr>
          <p:cNvSpPr>
            <a:spLocks noGrp="1"/>
          </p:cNvSpPr>
          <p:nvPr>
            <p:ph type="sldNum" sz="quarter" idx="12"/>
          </p:nvPr>
        </p:nvSpPr>
        <p:spPr>
          <a:xfrm>
            <a:off x="8610600" y="6356350"/>
            <a:ext cx="2743200" cy="365125"/>
          </a:xfrm>
        </p:spPr>
        <p:txBody>
          <a:bodyPr/>
          <a:lstStyle/>
          <a:p>
            <a:pPr>
              <a:spcAft>
                <a:spcPts val="600"/>
              </a:spcAft>
            </a:pPr>
            <a:fld id="{A65A5C87-DF58-40C8-B092-1DE63DB4547E}" type="slidenum">
              <a:rPr lang="en-US" dirty="0"/>
              <a:pPr>
                <a:spcAft>
                  <a:spcPts val="600"/>
                </a:spcAft>
              </a:pPr>
              <a:t>3</a:t>
            </a:fld>
            <a:endParaRPr lang="en-US"/>
          </a:p>
        </p:txBody>
      </p:sp>
    </p:spTree>
    <p:extLst>
      <p:ext uri="{BB962C8B-B14F-4D97-AF65-F5344CB8AC3E}">
        <p14:creationId xmlns:p14="http://schemas.microsoft.com/office/powerpoint/2010/main" val="206709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C98B-1070-80A9-67D3-894C61BCB93F}"/>
              </a:ext>
            </a:extLst>
          </p:cNvPr>
          <p:cNvSpPr>
            <a:spLocks noGrp="1"/>
          </p:cNvSpPr>
          <p:nvPr>
            <p:ph type="title"/>
          </p:nvPr>
        </p:nvSpPr>
        <p:spPr>
          <a:xfrm>
            <a:off x="868680" y="1709928"/>
            <a:ext cx="3166076" cy="3377493"/>
          </a:xfrm>
        </p:spPr>
        <p:txBody>
          <a:bodyPr anchor="t">
            <a:normAutofit/>
          </a:bodyPr>
          <a:lstStyle/>
          <a:p>
            <a:r>
              <a:rPr lang="en-US" sz="2600"/>
              <a:t>Possible recommendations (continued)</a:t>
            </a:r>
          </a:p>
          <a:p>
            <a:endParaRPr lang="en-US" sz="2600"/>
          </a:p>
        </p:txBody>
      </p:sp>
      <p:sp>
        <p:nvSpPr>
          <p:cNvPr id="3" name="Content Placeholder 2">
            <a:extLst>
              <a:ext uri="{FF2B5EF4-FFF2-40B4-BE49-F238E27FC236}">
                <a16:creationId xmlns:a16="http://schemas.microsoft.com/office/drawing/2014/main" id="{D2A74AB6-F05E-AECE-6912-1E684AAF90A2}"/>
              </a:ext>
            </a:extLst>
          </p:cNvPr>
          <p:cNvSpPr>
            <a:spLocks noGrp="1"/>
          </p:cNvSpPr>
          <p:nvPr>
            <p:ph idx="1"/>
          </p:nvPr>
        </p:nvSpPr>
        <p:spPr>
          <a:xfrm>
            <a:off x="4869942" y="1138428"/>
            <a:ext cx="6729984" cy="4096512"/>
          </a:xfrm>
        </p:spPr>
        <p:txBody>
          <a:bodyPr vert="horz" lIns="91440" tIns="45720" rIns="91440" bIns="45720" rtlCol="0" anchor="t">
            <a:normAutofit lnSpcReduction="10000"/>
          </a:bodyPr>
          <a:lstStyle/>
          <a:p>
            <a:pPr marL="342900" indent="-342900">
              <a:lnSpc>
                <a:spcPct val="100000"/>
              </a:lnSpc>
              <a:spcBef>
                <a:spcPts val="0"/>
              </a:spcBef>
              <a:spcAft>
                <a:spcPts val="600"/>
              </a:spcAft>
              <a:buFont typeface="Arial"/>
              <a:buChar char="•"/>
            </a:pPr>
            <a:r>
              <a:rPr lang="en-US" sz="2400" i="1"/>
              <a:t>The demand for convenience and the implementation for e-commerce</a:t>
            </a:r>
          </a:p>
          <a:p>
            <a:pPr marL="0" indent="0">
              <a:lnSpc>
                <a:spcPct val="100000"/>
              </a:lnSpc>
              <a:spcBef>
                <a:spcPts val="0"/>
              </a:spcBef>
              <a:spcAft>
                <a:spcPts val="600"/>
              </a:spcAft>
              <a:buNone/>
            </a:pPr>
            <a:r>
              <a:rPr lang="en-US" sz="1500"/>
              <a:t>Even though they won't be able to match their competitor's speed immediately, they should consider offering the "click-and-collect" pick up option, partner up with other companies that would be able to carry out same-deliveries, and they can also improve their online product selection </a:t>
            </a:r>
            <a:r>
              <a:rPr lang="en-US" sz="1500" i="1"/>
              <a:t>(</a:t>
            </a:r>
            <a:r>
              <a:rPr lang="en-US" sz="1500" i="1" err="1"/>
              <a:t>AInvest</a:t>
            </a:r>
            <a:r>
              <a:rPr lang="en-US" sz="1500" i="1"/>
              <a:t>, 2025)</a:t>
            </a:r>
          </a:p>
          <a:p>
            <a:pPr marL="342900" indent="-342900">
              <a:lnSpc>
                <a:spcPct val="100000"/>
              </a:lnSpc>
              <a:spcBef>
                <a:spcPts val="0"/>
              </a:spcBef>
              <a:spcAft>
                <a:spcPts val="600"/>
              </a:spcAft>
            </a:pPr>
            <a:endParaRPr lang="en-US" sz="1500"/>
          </a:p>
          <a:p>
            <a:pPr marL="342900" indent="-342900">
              <a:lnSpc>
                <a:spcPct val="100000"/>
              </a:lnSpc>
              <a:spcBef>
                <a:spcPts val="0"/>
              </a:spcBef>
              <a:spcAft>
                <a:spcPts val="600"/>
              </a:spcAft>
              <a:buFont typeface="Arial"/>
              <a:buChar char="•"/>
            </a:pPr>
            <a:r>
              <a:rPr lang="en-US" sz="2400" i="1"/>
              <a:t>Global sourcing risks and supply chain disruptions</a:t>
            </a:r>
          </a:p>
          <a:p>
            <a:pPr marL="0" indent="0">
              <a:lnSpc>
                <a:spcPct val="100000"/>
              </a:lnSpc>
              <a:spcBef>
                <a:spcPts val="0"/>
              </a:spcBef>
              <a:spcAft>
                <a:spcPts val="600"/>
              </a:spcAft>
              <a:buNone/>
            </a:pPr>
            <a:r>
              <a:rPr lang="en-US" sz="1500"/>
              <a:t>Not being able to control the product shipment, and having no influence in speeding the shipping process, the drastic increase of transportation costs, tensions that arise from political events/leaders, and being reliant on international suppliers.</a:t>
            </a:r>
          </a:p>
          <a:p>
            <a:pPr>
              <a:lnSpc>
                <a:spcPct val="100000"/>
              </a:lnSpc>
            </a:pPr>
            <a:endParaRPr lang="en-US" sz="1500"/>
          </a:p>
        </p:txBody>
      </p:sp>
      <p:sp>
        <p:nvSpPr>
          <p:cNvPr id="6" name="Date Placeholder 4">
            <a:extLst>
              <a:ext uri="{FF2B5EF4-FFF2-40B4-BE49-F238E27FC236}">
                <a16:creationId xmlns:a16="http://schemas.microsoft.com/office/drawing/2014/main" id="{80A5B404-B5F0-97CC-AB1B-BE0743AFA3CC}"/>
              </a:ext>
            </a:extLst>
          </p:cNvPr>
          <p:cNvSpPr>
            <a:spLocks noGrp="1"/>
          </p:cNvSpPr>
          <p:nvPr>
            <p:ph type="dt" sz="half" idx="10"/>
          </p:nvPr>
        </p:nvSpPr>
        <p:spPr>
          <a:xfrm>
            <a:off x="868680" y="6356350"/>
            <a:ext cx="2743200" cy="365125"/>
          </a:xfrm>
        </p:spPr>
        <p:txBody>
          <a:bodyPr/>
          <a:lstStyle/>
          <a:p>
            <a:pPr>
              <a:spcAft>
                <a:spcPts val="600"/>
              </a:spcAft>
            </a:pPr>
            <a:fld id="{942E1687-4CE1-4A94-AC02-5353879EDA8D}" type="datetime1">
              <a:pPr>
                <a:spcAft>
                  <a:spcPts val="600"/>
                </a:spcAft>
              </a:pPr>
              <a:t>2/10/2026</a:t>
            </a:fld>
            <a:endParaRPr lang="en-US"/>
          </a:p>
        </p:txBody>
      </p:sp>
      <p:sp>
        <p:nvSpPr>
          <p:cNvPr id="7" name="Footer Placeholder 5">
            <a:extLst>
              <a:ext uri="{FF2B5EF4-FFF2-40B4-BE49-F238E27FC236}">
                <a16:creationId xmlns:a16="http://schemas.microsoft.com/office/drawing/2014/main" id="{793D7C2E-D11E-E754-C48B-108D880C45B1}"/>
              </a:ext>
            </a:extLst>
          </p:cNvPr>
          <p:cNvSpPr>
            <a:spLocks noGrp="1"/>
          </p:cNvSpPr>
          <p:nvPr>
            <p:ph type="ftr" sz="quarter" idx="11"/>
          </p:nvPr>
        </p:nvSpPr>
        <p:spPr>
          <a:xfrm>
            <a:off x="4038600" y="6356350"/>
            <a:ext cx="4114800" cy="365125"/>
          </a:xfrm>
        </p:spPr>
        <p:txBody>
          <a:bodyPr/>
          <a:lstStyle/>
          <a:p>
            <a:endParaRPr lang="en-US"/>
          </a:p>
        </p:txBody>
      </p:sp>
      <p:sp>
        <p:nvSpPr>
          <p:cNvPr id="9" name="Slide Number Placeholder 6">
            <a:extLst>
              <a:ext uri="{FF2B5EF4-FFF2-40B4-BE49-F238E27FC236}">
                <a16:creationId xmlns:a16="http://schemas.microsoft.com/office/drawing/2014/main" id="{07120C72-6B02-F11D-32D5-E67F29EC7686}"/>
              </a:ext>
            </a:extLst>
          </p:cNvPr>
          <p:cNvSpPr>
            <a:spLocks noGrp="1"/>
          </p:cNvSpPr>
          <p:nvPr>
            <p:ph type="sldNum" sz="quarter" idx="12"/>
          </p:nvPr>
        </p:nvSpPr>
        <p:spPr>
          <a:xfrm>
            <a:off x="8610600" y="6356350"/>
            <a:ext cx="2743200" cy="365125"/>
          </a:xfrm>
        </p:spPr>
        <p:txBody>
          <a:bodyPr/>
          <a:lstStyle/>
          <a:p>
            <a:pPr>
              <a:spcAft>
                <a:spcPts val="600"/>
              </a:spcAft>
            </a:pPr>
            <a:fld id="{A65A5C87-DF58-40C8-B092-1DE63DB4547E}" type="slidenum">
              <a:rPr lang="en-US" dirty="0"/>
              <a:pPr>
                <a:spcAft>
                  <a:spcPts val="600"/>
                </a:spcAft>
              </a:pPr>
              <a:t>30</a:t>
            </a:fld>
            <a:endParaRPr lang="en-US"/>
          </a:p>
        </p:txBody>
      </p:sp>
    </p:spTree>
    <p:extLst>
      <p:ext uri="{BB962C8B-B14F-4D97-AF65-F5344CB8AC3E}">
        <p14:creationId xmlns:p14="http://schemas.microsoft.com/office/powerpoint/2010/main" val="353103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6F86-7736-3ED4-BF6F-8E30377DCB7C}"/>
              </a:ext>
            </a:extLst>
          </p:cNvPr>
          <p:cNvSpPr>
            <a:spLocks noGrp="1"/>
          </p:cNvSpPr>
          <p:nvPr>
            <p:ph type="title"/>
          </p:nvPr>
        </p:nvSpPr>
        <p:spPr>
          <a:xfrm>
            <a:off x="2068424" y="2426323"/>
            <a:ext cx="9460985" cy="2690949"/>
          </a:xfrm>
        </p:spPr>
        <p:txBody>
          <a:bodyPr anchor="t">
            <a:normAutofit/>
          </a:bodyPr>
          <a:lstStyle/>
          <a:p>
            <a:r>
              <a:rPr lang="en-US" sz="4800"/>
              <a:t>  How to out compete </a:t>
            </a:r>
            <a:br>
              <a:rPr lang="en-US" sz="4800"/>
            </a:br>
            <a:r>
              <a:rPr lang="en-US" sz="4800"/>
              <a:t>            Costco</a:t>
            </a:r>
          </a:p>
        </p:txBody>
      </p:sp>
      <p:sp>
        <p:nvSpPr>
          <p:cNvPr id="3" name="Content Placeholder 2">
            <a:extLst>
              <a:ext uri="{FF2B5EF4-FFF2-40B4-BE49-F238E27FC236}">
                <a16:creationId xmlns:a16="http://schemas.microsoft.com/office/drawing/2014/main" id="{3C0AD6F7-8964-B5B8-6956-06BD9CB9A180}"/>
              </a:ext>
            </a:extLst>
          </p:cNvPr>
          <p:cNvSpPr>
            <a:spLocks noGrp="1"/>
          </p:cNvSpPr>
          <p:nvPr>
            <p:ph idx="1"/>
          </p:nvPr>
        </p:nvSpPr>
        <p:spPr>
          <a:xfrm>
            <a:off x="5265693" y="796289"/>
            <a:ext cx="6266287" cy="5348197"/>
          </a:xfrm>
        </p:spPr>
        <p:txBody>
          <a:bodyPr vert="horz" lIns="91440" tIns="45720" rIns="91440" bIns="45720" rtlCol="0" anchor="t">
            <a:normAutofit/>
          </a:bodyPr>
          <a:lstStyle/>
          <a:p>
            <a:pPr marL="0" indent="0">
              <a:buNone/>
            </a:pPr>
            <a:br>
              <a:rPr lang="en-US" sz="2200"/>
            </a:br>
            <a:endParaRPr lang="en-US" sz="2200"/>
          </a:p>
          <a:p>
            <a:endParaRPr lang="en-US" sz="2200"/>
          </a:p>
        </p:txBody>
      </p:sp>
    </p:spTree>
    <p:extLst>
      <p:ext uri="{BB962C8B-B14F-4D97-AF65-F5344CB8AC3E}">
        <p14:creationId xmlns:p14="http://schemas.microsoft.com/office/powerpoint/2010/main" val="1492839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3472-0987-12DE-8243-3891CE8DF875}"/>
              </a:ext>
            </a:extLst>
          </p:cNvPr>
          <p:cNvSpPr>
            <a:spLocks noGrp="1"/>
          </p:cNvSpPr>
          <p:nvPr>
            <p:ph type="title"/>
          </p:nvPr>
        </p:nvSpPr>
        <p:spPr/>
        <p:txBody>
          <a:bodyPr/>
          <a:lstStyle/>
          <a:p>
            <a:r>
              <a:rPr lang="en-US"/>
              <a:t>Convenience</a:t>
            </a:r>
          </a:p>
        </p:txBody>
      </p:sp>
      <p:sp>
        <p:nvSpPr>
          <p:cNvPr id="3" name="Content Placeholder 2">
            <a:extLst>
              <a:ext uri="{FF2B5EF4-FFF2-40B4-BE49-F238E27FC236}">
                <a16:creationId xmlns:a16="http://schemas.microsoft.com/office/drawing/2014/main" id="{A83F234A-5126-535A-5DD2-8F9006FA7C52}"/>
              </a:ext>
            </a:extLst>
          </p:cNvPr>
          <p:cNvSpPr>
            <a:spLocks noGrp="1"/>
          </p:cNvSpPr>
          <p:nvPr>
            <p:ph idx="1"/>
          </p:nvPr>
        </p:nvSpPr>
        <p:spPr/>
        <p:txBody>
          <a:bodyPr vert="horz" lIns="91440" tIns="45720" rIns="91440" bIns="45720" rtlCol="0" anchor="t">
            <a:normAutofit/>
          </a:bodyPr>
          <a:lstStyle/>
          <a:p>
            <a:r>
              <a:rPr lang="en-US"/>
              <a:t>The way to out compete Costco is to win in convenience</a:t>
            </a:r>
          </a:p>
          <a:p>
            <a:pPr lvl="1">
              <a:buFont typeface="Courier New" panose="020B0604020202020204" pitchFamily="34" charset="0"/>
              <a:buChar char="o"/>
            </a:pPr>
            <a:r>
              <a:rPr lang="en-US"/>
              <a:t>As they are a membership warehouse model they do not have convenient sizing. </a:t>
            </a:r>
          </a:p>
          <a:p>
            <a:pPr lvl="1">
              <a:buFont typeface="Courier New" panose="020B0604020202020204" pitchFamily="34" charset="0"/>
              <a:buChar char="o"/>
            </a:pPr>
            <a:r>
              <a:rPr lang="en-US"/>
              <a:t>Costco requires you to buy in bulk in order to save money.</a:t>
            </a:r>
          </a:p>
          <a:p>
            <a:pPr lvl="1">
              <a:buFont typeface="Courier New" panose="020B0604020202020204" pitchFamily="34" charset="0"/>
              <a:buChar char="o"/>
            </a:pPr>
            <a:r>
              <a:rPr lang="en-US"/>
              <a:t>Costco is not inclusive to smaller families or single people you having to buy large amounts of perishables at a time. </a:t>
            </a:r>
          </a:p>
        </p:txBody>
      </p:sp>
      <p:sp>
        <p:nvSpPr>
          <p:cNvPr id="4" name="Date Placeholder 3">
            <a:extLst>
              <a:ext uri="{FF2B5EF4-FFF2-40B4-BE49-F238E27FC236}">
                <a16:creationId xmlns:a16="http://schemas.microsoft.com/office/drawing/2014/main" id="{D97C9DA1-3750-0F6E-FBC0-A2E2C8F1E17C}"/>
              </a:ext>
            </a:extLst>
          </p:cNvPr>
          <p:cNvSpPr>
            <a:spLocks noGrp="1"/>
          </p:cNvSpPr>
          <p:nvPr>
            <p:ph type="dt" sz="half" idx="10"/>
          </p:nvPr>
        </p:nvSpPr>
        <p:spPr/>
        <p:txBody>
          <a:bodyPr/>
          <a:lstStyle/>
          <a:p>
            <a:fld id="{B2500ADD-9C6F-4C69-8647-5BE5D610D090}" type="datetime1">
              <a:t>2/10/2026</a:t>
            </a:fld>
            <a:endParaRPr lang="en-US"/>
          </a:p>
        </p:txBody>
      </p:sp>
      <p:sp>
        <p:nvSpPr>
          <p:cNvPr id="5" name="Footer Placeholder 4">
            <a:extLst>
              <a:ext uri="{FF2B5EF4-FFF2-40B4-BE49-F238E27FC236}">
                <a16:creationId xmlns:a16="http://schemas.microsoft.com/office/drawing/2014/main" id="{7D9D6F90-CD6A-1663-8227-456B97DA3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E5372-F747-E374-C980-12565497B3FF}"/>
              </a:ext>
            </a:extLst>
          </p:cNvPr>
          <p:cNvSpPr>
            <a:spLocks noGrp="1"/>
          </p:cNvSpPr>
          <p:nvPr>
            <p:ph type="sldNum" sz="quarter" idx="12"/>
          </p:nvPr>
        </p:nvSpPr>
        <p:spPr/>
        <p:txBody>
          <a:bodyPr/>
          <a:lstStyle/>
          <a:p>
            <a:fld id="{A65A5C87-DF58-40C8-B092-1DE63DB4547E}" type="slidenum">
              <a:rPr lang="en-US" dirty="0"/>
              <a:t>32</a:t>
            </a:fld>
            <a:endParaRPr lang="en-US"/>
          </a:p>
        </p:txBody>
      </p:sp>
    </p:spTree>
    <p:extLst>
      <p:ext uri="{BB962C8B-B14F-4D97-AF65-F5344CB8AC3E}">
        <p14:creationId xmlns:p14="http://schemas.microsoft.com/office/powerpoint/2010/main" val="1902178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A992-47A0-F050-F3C5-E5760222CED8}"/>
              </a:ext>
            </a:extLst>
          </p:cNvPr>
          <p:cNvSpPr>
            <a:spLocks noGrp="1"/>
          </p:cNvSpPr>
          <p:nvPr>
            <p:ph type="title"/>
          </p:nvPr>
        </p:nvSpPr>
        <p:spPr/>
        <p:txBody>
          <a:bodyPr/>
          <a:lstStyle/>
          <a:p>
            <a:r>
              <a:rPr lang="en-US"/>
              <a:t>Variety</a:t>
            </a:r>
          </a:p>
        </p:txBody>
      </p:sp>
      <p:sp>
        <p:nvSpPr>
          <p:cNvPr id="3" name="Content Placeholder 2">
            <a:extLst>
              <a:ext uri="{FF2B5EF4-FFF2-40B4-BE49-F238E27FC236}">
                <a16:creationId xmlns:a16="http://schemas.microsoft.com/office/drawing/2014/main" id="{6BCE7451-0E23-D833-7FAC-2949921C35E4}"/>
              </a:ext>
            </a:extLst>
          </p:cNvPr>
          <p:cNvSpPr>
            <a:spLocks noGrp="1"/>
          </p:cNvSpPr>
          <p:nvPr>
            <p:ph idx="1"/>
          </p:nvPr>
        </p:nvSpPr>
        <p:spPr/>
        <p:txBody>
          <a:bodyPr vert="horz" lIns="91440" tIns="45720" rIns="91440" bIns="45720" rtlCol="0" anchor="t">
            <a:normAutofit/>
          </a:bodyPr>
          <a:lstStyle/>
          <a:p>
            <a:r>
              <a:rPr lang="en-US"/>
              <a:t>Costco limits variety, this is done intentionally  to keep things simple when they restock. They have to go through less vendors to get their products at a wholesale eligible price. </a:t>
            </a:r>
          </a:p>
          <a:p>
            <a:pPr marL="0" indent="0">
              <a:buNone/>
            </a:pPr>
            <a:endParaRPr lang="en-US"/>
          </a:p>
        </p:txBody>
      </p:sp>
      <p:sp>
        <p:nvSpPr>
          <p:cNvPr id="4" name="Date Placeholder 3">
            <a:extLst>
              <a:ext uri="{FF2B5EF4-FFF2-40B4-BE49-F238E27FC236}">
                <a16:creationId xmlns:a16="http://schemas.microsoft.com/office/drawing/2014/main" id="{CB6AEE68-6A39-E994-9B2F-09F24DEE5229}"/>
              </a:ext>
            </a:extLst>
          </p:cNvPr>
          <p:cNvSpPr>
            <a:spLocks noGrp="1"/>
          </p:cNvSpPr>
          <p:nvPr>
            <p:ph type="dt" sz="half" idx="10"/>
          </p:nvPr>
        </p:nvSpPr>
        <p:spPr/>
        <p:txBody>
          <a:bodyPr/>
          <a:lstStyle/>
          <a:p>
            <a:fld id="{7AC28C0A-0B20-46DE-B95E-B800BDFC05DB}" type="datetime1">
              <a:t>2/10/2026</a:t>
            </a:fld>
            <a:endParaRPr lang="en-US"/>
          </a:p>
        </p:txBody>
      </p:sp>
      <p:sp>
        <p:nvSpPr>
          <p:cNvPr id="5" name="Footer Placeholder 4">
            <a:extLst>
              <a:ext uri="{FF2B5EF4-FFF2-40B4-BE49-F238E27FC236}">
                <a16:creationId xmlns:a16="http://schemas.microsoft.com/office/drawing/2014/main" id="{CF0C5195-2728-9EBC-00B5-BD8949948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D8859-F211-7C84-B65A-39B9BD282753}"/>
              </a:ext>
            </a:extLst>
          </p:cNvPr>
          <p:cNvSpPr>
            <a:spLocks noGrp="1"/>
          </p:cNvSpPr>
          <p:nvPr>
            <p:ph type="sldNum" sz="quarter" idx="12"/>
          </p:nvPr>
        </p:nvSpPr>
        <p:spPr/>
        <p:txBody>
          <a:bodyPr/>
          <a:lstStyle/>
          <a:p>
            <a:fld id="{A65A5C87-DF58-40C8-B092-1DE63DB4547E}" type="slidenum">
              <a:rPr lang="en-US" dirty="0"/>
              <a:t>33</a:t>
            </a:fld>
            <a:endParaRPr lang="en-US"/>
          </a:p>
        </p:txBody>
      </p:sp>
    </p:spTree>
    <p:extLst>
      <p:ext uri="{BB962C8B-B14F-4D97-AF65-F5344CB8AC3E}">
        <p14:creationId xmlns:p14="http://schemas.microsoft.com/office/powerpoint/2010/main" val="327277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0F6A6-DF7D-2811-B320-3773AB500935}"/>
              </a:ext>
            </a:extLst>
          </p:cNvPr>
          <p:cNvSpPr>
            <a:spLocks noGrp="1"/>
          </p:cNvSpPr>
          <p:nvPr>
            <p:ph type="title"/>
          </p:nvPr>
        </p:nvSpPr>
        <p:spPr/>
        <p:txBody>
          <a:bodyPr/>
          <a:lstStyle/>
          <a:p>
            <a:r>
              <a:rPr lang="en-US"/>
              <a:t>Target Middle Class Families</a:t>
            </a:r>
          </a:p>
        </p:txBody>
      </p:sp>
      <p:sp>
        <p:nvSpPr>
          <p:cNvPr id="3" name="Content Placeholder 2">
            <a:extLst>
              <a:ext uri="{FF2B5EF4-FFF2-40B4-BE49-F238E27FC236}">
                <a16:creationId xmlns:a16="http://schemas.microsoft.com/office/drawing/2014/main" id="{DB242F0B-332B-0F67-4262-28CF5EAE04BA}"/>
              </a:ext>
            </a:extLst>
          </p:cNvPr>
          <p:cNvSpPr>
            <a:spLocks noGrp="1"/>
          </p:cNvSpPr>
          <p:nvPr>
            <p:ph idx="1"/>
          </p:nvPr>
        </p:nvSpPr>
        <p:spPr/>
        <p:txBody>
          <a:bodyPr vert="horz" lIns="91440" tIns="45720" rIns="91440" bIns="45720" rtlCol="0" anchor="t">
            <a:normAutofit/>
          </a:bodyPr>
          <a:lstStyle/>
          <a:p>
            <a:r>
              <a:rPr lang="en-US"/>
              <a:t>Everyone knows the status behind a Costco Membership.</a:t>
            </a:r>
          </a:p>
          <a:p>
            <a:pPr lvl="1"/>
            <a:r>
              <a:rPr lang="en-US"/>
              <a:t>Create similar competing brands to take on Kirkland </a:t>
            </a:r>
          </a:p>
        </p:txBody>
      </p:sp>
      <p:sp>
        <p:nvSpPr>
          <p:cNvPr id="4" name="Date Placeholder 3">
            <a:extLst>
              <a:ext uri="{FF2B5EF4-FFF2-40B4-BE49-F238E27FC236}">
                <a16:creationId xmlns:a16="http://schemas.microsoft.com/office/drawing/2014/main" id="{39B7C0F9-5367-0EC9-5C62-59CF478604AD}"/>
              </a:ext>
            </a:extLst>
          </p:cNvPr>
          <p:cNvSpPr>
            <a:spLocks noGrp="1"/>
          </p:cNvSpPr>
          <p:nvPr>
            <p:ph type="dt" sz="half" idx="10"/>
          </p:nvPr>
        </p:nvSpPr>
        <p:spPr/>
        <p:txBody>
          <a:bodyPr/>
          <a:lstStyle/>
          <a:p>
            <a:fld id="{96511838-0798-46A5-BB08-0A65BEF55827}" type="datetime1">
              <a:t>2/10/2026</a:t>
            </a:fld>
            <a:endParaRPr lang="en-US"/>
          </a:p>
        </p:txBody>
      </p:sp>
      <p:sp>
        <p:nvSpPr>
          <p:cNvPr id="5" name="Footer Placeholder 4">
            <a:extLst>
              <a:ext uri="{FF2B5EF4-FFF2-40B4-BE49-F238E27FC236}">
                <a16:creationId xmlns:a16="http://schemas.microsoft.com/office/drawing/2014/main" id="{CCD3FCFB-D154-4929-B495-D5B05EA8E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A12BC-4A2D-2ED5-3764-5424FB1AC97C}"/>
              </a:ext>
            </a:extLst>
          </p:cNvPr>
          <p:cNvSpPr>
            <a:spLocks noGrp="1"/>
          </p:cNvSpPr>
          <p:nvPr>
            <p:ph type="sldNum" sz="quarter" idx="12"/>
          </p:nvPr>
        </p:nvSpPr>
        <p:spPr/>
        <p:txBody>
          <a:bodyPr/>
          <a:lstStyle/>
          <a:p>
            <a:fld id="{A65A5C87-DF58-40C8-B092-1DE63DB4547E}" type="slidenum">
              <a:rPr lang="en-US" dirty="0"/>
              <a:t>34</a:t>
            </a:fld>
            <a:endParaRPr lang="en-US"/>
          </a:p>
        </p:txBody>
      </p:sp>
    </p:spTree>
    <p:extLst>
      <p:ext uri="{BB962C8B-B14F-4D97-AF65-F5344CB8AC3E}">
        <p14:creationId xmlns:p14="http://schemas.microsoft.com/office/powerpoint/2010/main" val="3924880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9322-AD42-0A2F-F596-7CC742D4ABF7}"/>
              </a:ext>
            </a:extLst>
          </p:cNvPr>
          <p:cNvSpPr>
            <a:spLocks noGrp="1"/>
          </p:cNvSpPr>
          <p:nvPr>
            <p:ph type="title"/>
          </p:nvPr>
        </p:nvSpPr>
        <p:spPr/>
        <p:txBody>
          <a:bodyPr/>
          <a:lstStyle/>
          <a:p>
            <a:r>
              <a:rPr lang="en-US"/>
              <a:t>Online</a:t>
            </a:r>
          </a:p>
        </p:txBody>
      </p:sp>
      <p:sp>
        <p:nvSpPr>
          <p:cNvPr id="3" name="Content Placeholder 2">
            <a:extLst>
              <a:ext uri="{FF2B5EF4-FFF2-40B4-BE49-F238E27FC236}">
                <a16:creationId xmlns:a16="http://schemas.microsoft.com/office/drawing/2014/main" id="{FF1AFF6A-4E61-804D-8B44-D82748101C2C}"/>
              </a:ext>
            </a:extLst>
          </p:cNvPr>
          <p:cNvSpPr>
            <a:spLocks noGrp="1"/>
          </p:cNvSpPr>
          <p:nvPr>
            <p:ph idx="1"/>
          </p:nvPr>
        </p:nvSpPr>
        <p:spPr/>
        <p:txBody>
          <a:bodyPr vert="horz" lIns="91440" tIns="45720" rIns="91440" bIns="45720" rtlCol="0" anchor="t">
            <a:normAutofit/>
          </a:bodyPr>
          <a:lstStyle/>
          <a:p>
            <a:r>
              <a:rPr lang="en-US"/>
              <a:t>Mobile app</a:t>
            </a:r>
          </a:p>
          <a:p>
            <a:r>
              <a:rPr lang="en-US"/>
              <a:t>Personalized advertisements</a:t>
            </a:r>
          </a:p>
          <a:p>
            <a:r>
              <a:rPr lang="en-US"/>
              <a:t>Monthly/Bi-weekly replenishments</a:t>
            </a:r>
          </a:p>
          <a:p>
            <a:endParaRPr lang="en-US"/>
          </a:p>
        </p:txBody>
      </p:sp>
      <p:sp>
        <p:nvSpPr>
          <p:cNvPr id="4" name="Date Placeholder 3">
            <a:extLst>
              <a:ext uri="{FF2B5EF4-FFF2-40B4-BE49-F238E27FC236}">
                <a16:creationId xmlns:a16="http://schemas.microsoft.com/office/drawing/2014/main" id="{A16A2EF4-2392-AD81-54C0-18564EF641F7}"/>
              </a:ext>
            </a:extLst>
          </p:cNvPr>
          <p:cNvSpPr>
            <a:spLocks noGrp="1"/>
          </p:cNvSpPr>
          <p:nvPr>
            <p:ph type="dt" sz="half" idx="10"/>
          </p:nvPr>
        </p:nvSpPr>
        <p:spPr/>
        <p:txBody>
          <a:bodyPr/>
          <a:lstStyle/>
          <a:p>
            <a:fld id="{E15CDC0A-8C34-4B21-89C0-CBF7D086CF18}" type="datetime1">
              <a:t>2/10/2026</a:t>
            </a:fld>
            <a:endParaRPr lang="en-US"/>
          </a:p>
        </p:txBody>
      </p:sp>
      <p:sp>
        <p:nvSpPr>
          <p:cNvPr id="5" name="Footer Placeholder 4">
            <a:extLst>
              <a:ext uri="{FF2B5EF4-FFF2-40B4-BE49-F238E27FC236}">
                <a16:creationId xmlns:a16="http://schemas.microsoft.com/office/drawing/2014/main" id="{8EF595ED-C228-E650-2534-9F8AE4D09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53930-443A-4585-964E-7278722E330E}"/>
              </a:ext>
            </a:extLst>
          </p:cNvPr>
          <p:cNvSpPr>
            <a:spLocks noGrp="1"/>
          </p:cNvSpPr>
          <p:nvPr>
            <p:ph type="sldNum" sz="quarter" idx="12"/>
          </p:nvPr>
        </p:nvSpPr>
        <p:spPr/>
        <p:txBody>
          <a:bodyPr/>
          <a:lstStyle/>
          <a:p>
            <a:fld id="{A65A5C87-DF58-40C8-B092-1DE63DB4547E}" type="slidenum">
              <a:rPr lang="en-US" dirty="0"/>
              <a:t>35</a:t>
            </a:fld>
            <a:endParaRPr lang="en-US"/>
          </a:p>
        </p:txBody>
      </p:sp>
    </p:spTree>
    <p:extLst>
      <p:ext uri="{BB962C8B-B14F-4D97-AF65-F5344CB8AC3E}">
        <p14:creationId xmlns:p14="http://schemas.microsoft.com/office/powerpoint/2010/main" val="3444312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7B30-1CE4-D301-E2E7-4D5AE7A74667}"/>
              </a:ext>
            </a:extLst>
          </p:cNvPr>
          <p:cNvSpPr>
            <a:spLocks noGrp="1"/>
          </p:cNvSpPr>
          <p:nvPr>
            <p:ph type="title"/>
          </p:nvPr>
        </p:nvSpPr>
        <p:spPr/>
        <p:txBody>
          <a:bodyPr/>
          <a:lstStyle/>
          <a:p>
            <a:r>
              <a:rPr lang="en-US"/>
              <a:t>Margins</a:t>
            </a:r>
          </a:p>
        </p:txBody>
      </p:sp>
      <p:sp>
        <p:nvSpPr>
          <p:cNvPr id="3" name="Content Placeholder 2">
            <a:extLst>
              <a:ext uri="{FF2B5EF4-FFF2-40B4-BE49-F238E27FC236}">
                <a16:creationId xmlns:a16="http://schemas.microsoft.com/office/drawing/2014/main" id="{2C7E921B-FA96-6D58-07ED-3D85C7258795}"/>
              </a:ext>
            </a:extLst>
          </p:cNvPr>
          <p:cNvSpPr>
            <a:spLocks noGrp="1"/>
          </p:cNvSpPr>
          <p:nvPr>
            <p:ph idx="1"/>
          </p:nvPr>
        </p:nvSpPr>
        <p:spPr/>
        <p:txBody>
          <a:bodyPr vert="horz" lIns="91440" tIns="45720" rIns="91440" bIns="45720" rtlCol="0" anchor="t">
            <a:normAutofit/>
          </a:bodyPr>
          <a:lstStyle/>
          <a:p>
            <a:r>
              <a:rPr lang="en-US"/>
              <a:t>Plain and simple we cannot beat Costco in their margins.</a:t>
            </a:r>
          </a:p>
          <a:p>
            <a:pPr lvl="1">
              <a:buFont typeface="Courier New" panose="020B0604020202020204" pitchFamily="34" charset="0"/>
              <a:buChar char="o"/>
            </a:pPr>
            <a:r>
              <a:rPr lang="en-US"/>
              <a:t>Costco is the king of slim margins</a:t>
            </a:r>
          </a:p>
          <a:p>
            <a:pPr lvl="1">
              <a:buFont typeface="Courier New" panose="020B0604020202020204" pitchFamily="34" charset="0"/>
              <a:buChar char="o"/>
            </a:pPr>
            <a:r>
              <a:rPr lang="en-US"/>
              <a:t>Costco makes their money off of memberships not products </a:t>
            </a:r>
          </a:p>
          <a:p>
            <a:pPr lvl="1">
              <a:buFont typeface="Courier New" panose="020B0604020202020204" pitchFamily="34" charset="0"/>
              <a:buChar char="o"/>
            </a:pPr>
            <a:endParaRPr lang="en-US"/>
          </a:p>
        </p:txBody>
      </p:sp>
      <p:sp>
        <p:nvSpPr>
          <p:cNvPr id="4" name="Date Placeholder 3">
            <a:extLst>
              <a:ext uri="{FF2B5EF4-FFF2-40B4-BE49-F238E27FC236}">
                <a16:creationId xmlns:a16="http://schemas.microsoft.com/office/drawing/2014/main" id="{F7A674C8-4B50-3737-1ECC-3BCBB9DC540B}"/>
              </a:ext>
            </a:extLst>
          </p:cNvPr>
          <p:cNvSpPr>
            <a:spLocks noGrp="1"/>
          </p:cNvSpPr>
          <p:nvPr>
            <p:ph type="dt" sz="half" idx="10"/>
          </p:nvPr>
        </p:nvSpPr>
        <p:spPr/>
        <p:txBody>
          <a:bodyPr/>
          <a:lstStyle/>
          <a:p>
            <a:fld id="{80766F6A-7698-4EF3-8D56-87C3C80E51F8}" type="datetime1">
              <a:t>2/10/2026</a:t>
            </a:fld>
            <a:endParaRPr lang="en-US"/>
          </a:p>
        </p:txBody>
      </p:sp>
      <p:sp>
        <p:nvSpPr>
          <p:cNvPr id="5" name="Footer Placeholder 4">
            <a:extLst>
              <a:ext uri="{FF2B5EF4-FFF2-40B4-BE49-F238E27FC236}">
                <a16:creationId xmlns:a16="http://schemas.microsoft.com/office/drawing/2014/main" id="{5FC4F86C-E438-5288-2226-55A727C73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C3E29-CF03-BE98-283D-765A2188B82D}"/>
              </a:ext>
            </a:extLst>
          </p:cNvPr>
          <p:cNvSpPr>
            <a:spLocks noGrp="1"/>
          </p:cNvSpPr>
          <p:nvPr>
            <p:ph type="sldNum" sz="quarter" idx="12"/>
          </p:nvPr>
        </p:nvSpPr>
        <p:spPr/>
        <p:txBody>
          <a:bodyPr/>
          <a:lstStyle/>
          <a:p>
            <a:fld id="{A65A5C87-DF58-40C8-B092-1DE63DB4547E}" type="slidenum">
              <a:rPr lang="en-US" dirty="0"/>
              <a:t>36</a:t>
            </a:fld>
            <a:endParaRPr lang="en-US"/>
          </a:p>
        </p:txBody>
      </p:sp>
    </p:spTree>
    <p:extLst>
      <p:ext uri="{BB962C8B-B14F-4D97-AF65-F5344CB8AC3E}">
        <p14:creationId xmlns:p14="http://schemas.microsoft.com/office/powerpoint/2010/main" val="2378404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1A4F-4103-965F-240A-6A9D0456FA96}"/>
              </a:ext>
            </a:extLst>
          </p:cNvPr>
          <p:cNvSpPr>
            <a:spLocks noGrp="1"/>
          </p:cNvSpPr>
          <p:nvPr>
            <p:ph type="title"/>
          </p:nvPr>
        </p:nvSpPr>
        <p:spPr>
          <a:xfrm>
            <a:off x="1043631" y="809898"/>
            <a:ext cx="9942716" cy="1554480"/>
          </a:xfrm>
        </p:spPr>
        <p:txBody>
          <a:bodyPr anchor="ctr">
            <a:normAutofit/>
          </a:bodyPr>
          <a:lstStyle/>
          <a:p>
            <a:r>
              <a:rPr lang="en-US" sz="4800"/>
              <a:t>References</a:t>
            </a:r>
          </a:p>
        </p:txBody>
      </p:sp>
      <p:sp>
        <p:nvSpPr>
          <p:cNvPr id="3" name="Content Placeholder 2">
            <a:extLst>
              <a:ext uri="{FF2B5EF4-FFF2-40B4-BE49-F238E27FC236}">
                <a16:creationId xmlns:a16="http://schemas.microsoft.com/office/drawing/2014/main" id="{26852C11-994C-C421-C1A4-856A5FE25726}"/>
              </a:ext>
            </a:extLst>
          </p:cNvPr>
          <p:cNvSpPr>
            <a:spLocks noGrp="1"/>
          </p:cNvSpPr>
          <p:nvPr>
            <p:ph idx="1"/>
          </p:nvPr>
        </p:nvSpPr>
        <p:spPr>
          <a:xfrm>
            <a:off x="1045028" y="3017522"/>
            <a:ext cx="9941319" cy="3124658"/>
          </a:xfrm>
        </p:spPr>
        <p:txBody>
          <a:bodyPr anchor="ctr">
            <a:normAutofit/>
          </a:bodyPr>
          <a:lstStyle/>
          <a:p>
            <a:r>
              <a:rPr lang="en-US" sz="1600" err="1">
                <a:ea typeface="+mn-lt"/>
                <a:cs typeface="+mn-lt"/>
              </a:rPr>
              <a:t>AInvest</a:t>
            </a:r>
            <a:endParaRPr lang="en-US" sz="1600">
              <a:ea typeface="+mn-lt"/>
              <a:cs typeface="+mn-lt"/>
            </a:endParaRPr>
          </a:p>
          <a:p>
            <a:pPr marL="0" indent="0">
              <a:buNone/>
            </a:pPr>
            <a:r>
              <a:rPr lang="en-US" sz="1600">
                <a:ea typeface="+mn-lt"/>
                <a:cs typeface="+mn-lt"/>
                <a:hlinkClick r:id="rId2"/>
              </a:rPr>
              <a:t>Costco's E-Commerce Acceleration: A Blueprint for Long-Term Competitive Dominance and Margin Resilience</a:t>
            </a:r>
          </a:p>
          <a:p>
            <a:r>
              <a:rPr lang="en-US" sz="1600"/>
              <a:t>Financial Contest</a:t>
            </a:r>
          </a:p>
          <a:p>
            <a:pPr marL="0" indent="0">
              <a:buNone/>
            </a:pPr>
            <a:r>
              <a:rPr lang="en-US" sz="1600">
                <a:ea typeface="+mn-lt"/>
                <a:cs typeface="+mn-lt"/>
                <a:hlinkClick r:id="rId3"/>
              </a:rPr>
              <a:t>Costco Wholesale Corporation (COST): A Deep Dive into the Warehouse Giant’s Enduring Appeal and Future Trajectory | FinancialContent</a:t>
            </a:r>
            <a:endParaRPr lang="en-US"/>
          </a:p>
        </p:txBody>
      </p:sp>
    </p:spTree>
    <p:extLst>
      <p:ext uri="{BB962C8B-B14F-4D97-AF65-F5344CB8AC3E}">
        <p14:creationId xmlns:p14="http://schemas.microsoft.com/office/powerpoint/2010/main" val="2818393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4AC40-992A-33F3-E12A-59242B2E0E55}"/>
              </a:ext>
            </a:extLst>
          </p:cNvPr>
          <p:cNvSpPr>
            <a:spLocks noGrp="1"/>
          </p:cNvSpPr>
          <p:nvPr>
            <p:ph type="title"/>
          </p:nvPr>
        </p:nvSpPr>
        <p:spPr>
          <a:xfrm>
            <a:off x="1285241" y="1008993"/>
            <a:ext cx="9231410" cy="3542045"/>
          </a:xfrm>
        </p:spPr>
        <p:txBody>
          <a:bodyPr vert="horz" lIns="91440" tIns="45720" rIns="91440" bIns="45720" rtlCol="0" anchor="b">
            <a:normAutofit/>
          </a:bodyPr>
          <a:lstStyle/>
          <a:p>
            <a:endParaRPr lang="en-US" sz="11500" kern="1200">
              <a:solidFill>
                <a:schemeClr val="tx1"/>
              </a:solidFill>
              <a:latin typeface="+mj-lt"/>
              <a:ea typeface="+mj-ea"/>
              <a:cs typeface="+mj-cs"/>
            </a:endParaRPr>
          </a:p>
          <a:p>
            <a:endParaRPr lang="en-US" sz="11500"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177BACC6-7858-8949-3643-F2C3637FD885}"/>
              </a:ext>
            </a:extLst>
          </p:cNvPr>
          <p:cNvSpPr>
            <a:spLocks noGrp="1"/>
          </p:cNvSpPr>
          <p:nvPr>
            <p:ph idx="1"/>
          </p:nvPr>
        </p:nvSpPr>
        <p:spPr>
          <a:xfrm>
            <a:off x="4028441" y="2677814"/>
            <a:ext cx="4551060" cy="1312657"/>
          </a:xfrm>
        </p:spPr>
        <p:txBody>
          <a:bodyPr vert="horz" lIns="91440" tIns="45720" rIns="91440" bIns="45720" rtlCol="0" anchor="t">
            <a:normAutofit/>
          </a:bodyPr>
          <a:lstStyle/>
          <a:p>
            <a:pPr marL="0" indent="0">
              <a:buNone/>
            </a:pPr>
            <a:r>
              <a:rPr lang="en-US" sz="6000" kern="1200">
                <a:latin typeface="+mn-lt"/>
                <a:ea typeface="+mn-ea"/>
                <a:cs typeface="+mn-cs"/>
              </a:rPr>
              <a:t>THANK YOU</a:t>
            </a:r>
            <a:endParaRPr lang="en-US" sz="6000" kern="1200">
              <a:latin typeface="+mn-lt"/>
            </a:endParaRPr>
          </a:p>
        </p:txBody>
      </p:sp>
    </p:spTree>
    <p:extLst>
      <p:ext uri="{BB962C8B-B14F-4D97-AF65-F5344CB8AC3E}">
        <p14:creationId xmlns:p14="http://schemas.microsoft.com/office/powerpoint/2010/main" val="63043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5553-DFC2-4DC4-9D68-659876AABFC9}"/>
              </a:ext>
            </a:extLst>
          </p:cNvPr>
          <p:cNvSpPr>
            <a:spLocks noGrp="1"/>
          </p:cNvSpPr>
          <p:nvPr>
            <p:ph type="title"/>
          </p:nvPr>
        </p:nvSpPr>
        <p:spPr/>
        <p:txBody>
          <a:bodyPr/>
          <a:lstStyle/>
          <a:p>
            <a:r>
              <a:rPr lang="en-US"/>
              <a:t>Return on Equity</a:t>
            </a:r>
          </a:p>
        </p:txBody>
      </p:sp>
      <p:pic>
        <p:nvPicPr>
          <p:cNvPr id="7" name="Content Placeholder 6">
            <a:extLst>
              <a:ext uri="{FF2B5EF4-FFF2-40B4-BE49-F238E27FC236}">
                <a16:creationId xmlns:a16="http://schemas.microsoft.com/office/drawing/2014/main" id="{BCC90705-64BA-9038-DD18-018F976A27A6}"/>
              </a:ext>
            </a:extLst>
          </p:cNvPr>
          <p:cNvPicPr>
            <a:picLocks noGrp="1" noChangeAspect="1"/>
          </p:cNvPicPr>
          <p:nvPr>
            <p:ph idx="1"/>
          </p:nvPr>
        </p:nvPicPr>
        <p:blipFill>
          <a:blip r:embed="rId2"/>
          <a:stretch>
            <a:fillRect/>
          </a:stretch>
        </p:blipFill>
        <p:spPr>
          <a:xfrm>
            <a:off x="3140922" y="2478024"/>
            <a:ext cx="6117420" cy="3694176"/>
          </a:xfrm>
          <a:prstGeom prst="rect">
            <a:avLst/>
          </a:prstGeom>
        </p:spPr>
      </p:pic>
      <p:sp>
        <p:nvSpPr>
          <p:cNvPr id="4" name="Date Placeholder 3">
            <a:extLst>
              <a:ext uri="{FF2B5EF4-FFF2-40B4-BE49-F238E27FC236}">
                <a16:creationId xmlns:a16="http://schemas.microsoft.com/office/drawing/2014/main" id="{39789B1A-8DFC-7FF1-4A6F-C6C2AF55C6EF}"/>
              </a:ext>
            </a:extLst>
          </p:cNvPr>
          <p:cNvSpPr>
            <a:spLocks noGrp="1"/>
          </p:cNvSpPr>
          <p:nvPr>
            <p:ph type="dt" sz="half" idx="10"/>
          </p:nvPr>
        </p:nvSpPr>
        <p:spPr/>
        <p:txBody>
          <a:bodyPr/>
          <a:lstStyle/>
          <a:p>
            <a:fld id="{BCCF62C9-88DA-44E5-81B0-354D5ACBB75F}" type="datetime1">
              <a:t>2/10/2026</a:t>
            </a:fld>
            <a:endParaRPr lang="en-US"/>
          </a:p>
        </p:txBody>
      </p:sp>
      <p:sp>
        <p:nvSpPr>
          <p:cNvPr id="5" name="Footer Placeholder 4">
            <a:extLst>
              <a:ext uri="{FF2B5EF4-FFF2-40B4-BE49-F238E27FC236}">
                <a16:creationId xmlns:a16="http://schemas.microsoft.com/office/drawing/2014/main" id="{AF389A11-DA11-1776-E4AD-A7718D15F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D91C1-5190-049A-F4B7-7243D12C3E0D}"/>
              </a:ext>
            </a:extLst>
          </p:cNvPr>
          <p:cNvSpPr>
            <a:spLocks noGrp="1"/>
          </p:cNvSpPr>
          <p:nvPr>
            <p:ph type="sldNum" sz="quarter" idx="12"/>
          </p:nvPr>
        </p:nvSpPr>
        <p:spPr/>
        <p:txBody>
          <a:bodyPr/>
          <a:lstStyle/>
          <a:p>
            <a:fld id="{A65A5C87-DF58-40C8-B092-1DE63DB4547E}" type="slidenum">
              <a:rPr lang="en-US" dirty="0"/>
              <a:t>4</a:t>
            </a:fld>
            <a:endParaRPr lang="en-US"/>
          </a:p>
        </p:txBody>
      </p:sp>
    </p:spTree>
    <p:extLst>
      <p:ext uri="{BB962C8B-B14F-4D97-AF65-F5344CB8AC3E}">
        <p14:creationId xmlns:p14="http://schemas.microsoft.com/office/powerpoint/2010/main" val="178443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9A240-F0D8-0274-2255-E1E9A675467A}"/>
              </a:ext>
            </a:extLst>
          </p:cNvPr>
          <p:cNvSpPr>
            <a:spLocks noGrp="1"/>
          </p:cNvSpPr>
          <p:nvPr>
            <p:ph type="title"/>
          </p:nvPr>
        </p:nvSpPr>
        <p:spPr>
          <a:xfrm>
            <a:off x="868680" y="1709928"/>
            <a:ext cx="3099816" cy="1709928"/>
          </a:xfrm>
        </p:spPr>
        <p:txBody>
          <a:bodyPr anchor="t">
            <a:normAutofit/>
          </a:bodyPr>
          <a:lstStyle/>
          <a:p>
            <a:r>
              <a:rPr lang="en-US"/>
              <a:t>Dividend Payout Ratio</a:t>
            </a:r>
          </a:p>
        </p:txBody>
      </p:sp>
      <p:pic>
        <p:nvPicPr>
          <p:cNvPr id="7" name="Content Placeholder 6" descr="A graph of a dividend payout ratio&#10;&#10;AI-generated content may be incorrect.">
            <a:extLst>
              <a:ext uri="{FF2B5EF4-FFF2-40B4-BE49-F238E27FC236}">
                <a16:creationId xmlns:a16="http://schemas.microsoft.com/office/drawing/2014/main" id="{28D8207C-0CAD-D61A-0380-1515D3F28B41}"/>
              </a:ext>
            </a:extLst>
          </p:cNvPr>
          <p:cNvPicPr>
            <a:picLocks noGrp="1" noChangeAspect="1"/>
          </p:cNvPicPr>
          <p:nvPr>
            <p:ph type="pic" idx="1"/>
          </p:nvPr>
        </p:nvPicPr>
        <p:blipFill>
          <a:blip r:embed="rId2"/>
          <a:srcRect t="17655" r="2" b="4776"/>
          <a:stretch>
            <a:fillRect/>
          </a:stretch>
        </p:blipFill>
        <p:spPr>
          <a:xfrm>
            <a:off x="4965192" y="1161288"/>
            <a:ext cx="6729984" cy="4645152"/>
          </a:xfrm>
          <a:prstGeom prst="rect">
            <a:avLst/>
          </a:prstGeom>
          <a:noFill/>
        </p:spPr>
      </p:pic>
      <p:sp>
        <p:nvSpPr>
          <p:cNvPr id="16" name="Text Placeholder 3">
            <a:extLst>
              <a:ext uri="{FF2B5EF4-FFF2-40B4-BE49-F238E27FC236}">
                <a16:creationId xmlns:a16="http://schemas.microsoft.com/office/drawing/2014/main" id="{E851A58C-2FF9-7A4D-6B21-C749832E58FF}"/>
              </a:ext>
            </a:extLst>
          </p:cNvPr>
          <p:cNvSpPr>
            <a:spLocks noGrp="1"/>
          </p:cNvSpPr>
          <p:nvPr>
            <p:ph type="body" sz="half" idx="2"/>
          </p:nvPr>
        </p:nvSpPr>
        <p:spPr>
          <a:xfrm>
            <a:off x="868680" y="3438144"/>
            <a:ext cx="3099816" cy="2057400"/>
          </a:xfrm>
        </p:spPr>
        <p:txBody>
          <a:bodyPr/>
          <a:lstStyle/>
          <a:p>
            <a:endParaRPr lang="en-US"/>
          </a:p>
        </p:txBody>
      </p:sp>
      <p:sp>
        <p:nvSpPr>
          <p:cNvPr id="4" name="Date Placeholder 3">
            <a:extLst>
              <a:ext uri="{FF2B5EF4-FFF2-40B4-BE49-F238E27FC236}">
                <a16:creationId xmlns:a16="http://schemas.microsoft.com/office/drawing/2014/main" id="{184F752C-1FB1-9D04-BD48-919AB4883019}"/>
              </a:ext>
            </a:extLst>
          </p:cNvPr>
          <p:cNvSpPr>
            <a:spLocks noGrp="1"/>
          </p:cNvSpPr>
          <p:nvPr>
            <p:ph type="dt" sz="half" idx="10"/>
          </p:nvPr>
        </p:nvSpPr>
        <p:spPr>
          <a:xfrm>
            <a:off x="868680" y="6356350"/>
            <a:ext cx="2743200" cy="365125"/>
          </a:xfrm>
        </p:spPr>
        <p:txBody>
          <a:bodyPr anchor="ctr">
            <a:normAutofit/>
          </a:bodyPr>
          <a:lstStyle/>
          <a:p>
            <a:pPr>
              <a:spcAft>
                <a:spcPts val="600"/>
              </a:spcAft>
            </a:pPr>
            <a:fld id="{F1B27416-287E-4592-B7AA-AD71617BEB53}" type="datetime1">
              <a:rPr lang="en-US"/>
              <a:pPr>
                <a:spcAft>
                  <a:spcPts val="600"/>
                </a:spcAft>
              </a:pPr>
              <a:t>2/10/2026</a:t>
            </a:fld>
            <a:endParaRPr lang="en-US"/>
          </a:p>
        </p:txBody>
      </p:sp>
      <p:sp>
        <p:nvSpPr>
          <p:cNvPr id="17" name="Footer Placeholder 5">
            <a:extLst>
              <a:ext uri="{FF2B5EF4-FFF2-40B4-BE49-F238E27FC236}">
                <a16:creationId xmlns:a16="http://schemas.microsoft.com/office/drawing/2014/main" id="{45987CDF-C4F0-A2B3-EE18-B610344ABB2D}"/>
              </a:ext>
            </a:extLst>
          </p:cNvPr>
          <p:cNvSpPr>
            <a:spLocks noGrp="1"/>
          </p:cNvSpPr>
          <p:nvPr>
            <p:ph type="ftr" sz="quarter" idx="11"/>
          </p:nvPr>
        </p:nvSpPr>
        <p:spPr>
          <a:xfrm>
            <a:off x="4038600"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9CF26830-B360-A844-56AA-9DDE6321791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65A5C87-DF58-40C8-B092-1DE63DB4547E}" type="slidenum">
              <a:rPr lang="en-US" dirty="0"/>
              <a:pPr>
                <a:spcAft>
                  <a:spcPts val="600"/>
                </a:spcAft>
              </a:pPr>
              <a:t>5</a:t>
            </a:fld>
            <a:endParaRPr lang="en-US"/>
          </a:p>
        </p:txBody>
      </p:sp>
    </p:spTree>
    <p:extLst>
      <p:ext uri="{BB962C8B-B14F-4D97-AF65-F5344CB8AC3E}">
        <p14:creationId xmlns:p14="http://schemas.microsoft.com/office/powerpoint/2010/main" val="428672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A635-5A0C-930A-BAF9-59398B228444}"/>
              </a:ext>
            </a:extLst>
          </p:cNvPr>
          <p:cNvSpPr>
            <a:spLocks noGrp="1"/>
          </p:cNvSpPr>
          <p:nvPr>
            <p:ph type="title"/>
          </p:nvPr>
        </p:nvSpPr>
        <p:spPr>
          <a:xfrm>
            <a:off x="1115568" y="548640"/>
            <a:ext cx="10168128" cy="1179576"/>
          </a:xfrm>
        </p:spPr>
        <p:txBody>
          <a:bodyPr anchor="ctr">
            <a:normAutofit/>
          </a:bodyPr>
          <a:lstStyle/>
          <a:p>
            <a:r>
              <a:rPr lang="en-US"/>
              <a:t>Asset Turnover Ratio</a:t>
            </a:r>
          </a:p>
        </p:txBody>
      </p:sp>
      <p:pic>
        <p:nvPicPr>
          <p:cNvPr id="7" name="Content Placeholder 6" descr="A graph of different colored lines&#10;&#10;AI-generated content may be incorrect.">
            <a:extLst>
              <a:ext uri="{FF2B5EF4-FFF2-40B4-BE49-F238E27FC236}">
                <a16:creationId xmlns:a16="http://schemas.microsoft.com/office/drawing/2014/main" id="{B7C25E2C-E3E3-D743-4F73-01213B568B51}"/>
              </a:ext>
            </a:extLst>
          </p:cNvPr>
          <p:cNvPicPr>
            <a:picLocks noGrp="1" noChangeAspect="1"/>
          </p:cNvPicPr>
          <p:nvPr>
            <p:ph idx="1"/>
          </p:nvPr>
        </p:nvPicPr>
        <p:blipFill>
          <a:blip r:embed="rId2"/>
          <a:stretch>
            <a:fillRect/>
          </a:stretch>
        </p:blipFill>
        <p:spPr>
          <a:xfrm>
            <a:off x="3133926" y="2478024"/>
            <a:ext cx="6131412" cy="3694176"/>
          </a:xfrm>
          <a:prstGeom prst="rect">
            <a:avLst/>
          </a:prstGeom>
          <a:noFill/>
        </p:spPr>
      </p:pic>
      <p:sp>
        <p:nvSpPr>
          <p:cNvPr id="4" name="Date Placeholder 3">
            <a:extLst>
              <a:ext uri="{FF2B5EF4-FFF2-40B4-BE49-F238E27FC236}">
                <a16:creationId xmlns:a16="http://schemas.microsoft.com/office/drawing/2014/main" id="{BAF91B16-4D70-E149-F688-764D7DAC9999}"/>
              </a:ext>
            </a:extLst>
          </p:cNvPr>
          <p:cNvSpPr>
            <a:spLocks noGrp="1"/>
          </p:cNvSpPr>
          <p:nvPr>
            <p:ph type="dt" sz="half" idx="10"/>
          </p:nvPr>
        </p:nvSpPr>
        <p:spPr>
          <a:xfrm>
            <a:off x="1115568" y="6356350"/>
            <a:ext cx="2743200" cy="365125"/>
          </a:xfrm>
        </p:spPr>
        <p:txBody>
          <a:bodyPr anchor="ctr">
            <a:normAutofit/>
          </a:bodyPr>
          <a:lstStyle/>
          <a:p>
            <a:pPr>
              <a:spcAft>
                <a:spcPts val="600"/>
              </a:spcAft>
            </a:pPr>
            <a:fld id="{C91269C7-D6A5-4D8F-A07F-6B008D5F1285}" type="datetime1">
              <a:rPr lang="en-US"/>
              <a:pPr>
                <a:spcAft>
                  <a:spcPts val="600"/>
                </a:spcAft>
              </a:pPr>
              <a:t>2/10/2026</a:t>
            </a:fld>
            <a:endParaRPr lang="en-US"/>
          </a:p>
        </p:txBody>
      </p:sp>
      <p:sp>
        <p:nvSpPr>
          <p:cNvPr id="14" name="Footer Placeholder 4">
            <a:extLst>
              <a:ext uri="{FF2B5EF4-FFF2-40B4-BE49-F238E27FC236}">
                <a16:creationId xmlns:a16="http://schemas.microsoft.com/office/drawing/2014/main" id="{DB7EAC38-59EE-5FFE-EB39-B8EF1B6B7308}"/>
              </a:ext>
            </a:extLst>
          </p:cNvPr>
          <p:cNvSpPr>
            <a:spLocks noGrp="1"/>
          </p:cNvSpPr>
          <p:nvPr>
            <p:ph type="ftr" sz="quarter" idx="11"/>
          </p:nvPr>
        </p:nvSpPr>
        <p:spPr>
          <a:xfrm>
            <a:off x="4038600"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3861EDF9-1F51-F85C-EB40-7BDEB22A4BD6}"/>
              </a:ext>
            </a:extLst>
          </p:cNvPr>
          <p:cNvSpPr>
            <a:spLocks noGrp="1"/>
          </p:cNvSpPr>
          <p:nvPr>
            <p:ph type="sldNum" sz="quarter" idx="12"/>
          </p:nvPr>
        </p:nvSpPr>
        <p:spPr>
          <a:xfrm>
            <a:off x="8540496" y="6356350"/>
            <a:ext cx="2743200" cy="365125"/>
          </a:xfrm>
        </p:spPr>
        <p:txBody>
          <a:bodyPr anchor="ctr">
            <a:normAutofit/>
          </a:bodyPr>
          <a:lstStyle/>
          <a:p>
            <a:pPr>
              <a:spcAft>
                <a:spcPts val="600"/>
              </a:spcAft>
            </a:pPr>
            <a:fld id="{A65A5C87-DF58-40C8-B092-1DE63DB4547E}" type="slidenum">
              <a:rPr lang="en-US" dirty="0"/>
              <a:pPr>
                <a:spcAft>
                  <a:spcPts val="600"/>
                </a:spcAft>
              </a:pPr>
              <a:t>6</a:t>
            </a:fld>
            <a:endParaRPr lang="en-US"/>
          </a:p>
        </p:txBody>
      </p:sp>
    </p:spTree>
    <p:extLst>
      <p:ext uri="{BB962C8B-B14F-4D97-AF65-F5344CB8AC3E}">
        <p14:creationId xmlns:p14="http://schemas.microsoft.com/office/powerpoint/2010/main" val="275547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4FEE-A658-1B63-D512-622B52FC7926}"/>
              </a:ext>
            </a:extLst>
          </p:cNvPr>
          <p:cNvSpPr>
            <a:spLocks noGrp="1"/>
          </p:cNvSpPr>
          <p:nvPr>
            <p:ph type="title"/>
          </p:nvPr>
        </p:nvSpPr>
        <p:spPr/>
        <p:txBody>
          <a:bodyPr/>
          <a:lstStyle/>
          <a:p>
            <a:r>
              <a:rPr lang="en-US"/>
              <a:t>Fixed Asset Turnover</a:t>
            </a:r>
          </a:p>
        </p:txBody>
      </p:sp>
      <p:pic>
        <p:nvPicPr>
          <p:cNvPr id="7" name="Content Placeholder 6" descr="A graph of different colored lines&#10;&#10;AI-generated content may be incorrect.">
            <a:extLst>
              <a:ext uri="{FF2B5EF4-FFF2-40B4-BE49-F238E27FC236}">
                <a16:creationId xmlns:a16="http://schemas.microsoft.com/office/drawing/2014/main" id="{E5171EED-C34E-26E4-5608-77F68FAE9551}"/>
              </a:ext>
            </a:extLst>
          </p:cNvPr>
          <p:cNvPicPr>
            <a:picLocks noGrp="1" noChangeAspect="1"/>
          </p:cNvPicPr>
          <p:nvPr>
            <p:ph idx="1"/>
          </p:nvPr>
        </p:nvPicPr>
        <p:blipFill>
          <a:blip r:embed="rId3"/>
          <a:stretch>
            <a:fillRect/>
          </a:stretch>
        </p:blipFill>
        <p:spPr>
          <a:xfrm>
            <a:off x="3132449" y="2478024"/>
            <a:ext cx="6134366" cy="3694176"/>
          </a:xfrm>
          <a:prstGeom prst="rect">
            <a:avLst/>
          </a:prstGeom>
        </p:spPr>
      </p:pic>
      <p:sp>
        <p:nvSpPr>
          <p:cNvPr id="4" name="Date Placeholder 3">
            <a:extLst>
              <a:ext uri="{FF2B5EF4-FFF2-40B4-BE49-F238E27FC236}">
                <a16:creationId xmlns:a16="http://schemas.microsoft.com/office/drawing/2014/main" id="{D9AEB7BA-1909-DE49-6A43-4ADD7069EC78}"/>
              </a:ext>
            </a:extLst>
          </p:cNvPr>
          <p:cNvSpPr>
            <a:spLocks noGrp="1"/>
          </p:cNvSpPr>
          <p:nvPr>
            <p:ph type="dt" sz="half" idx="10"/>
          </p:nvPr>
        </p:nvSpPr>
        <p:spPr/>
        <p:txBody>
          <a:bodyPr/>
          <a:lstStyle/>
          <a:p>
            <a:fld id="{D37BD7B0-A7D7-4CD7-AB36-1E1D14BC22C2}" type="datetime1">
              <a:t>2/10/2026</a:t>
            </a:fld>
            <a:endParaRPr lang="en-US"/>
          </a:p>
        </p:txBody>
      </p:sp>
      <p:sp>
        <p:nvSpPr>
          <p:cNvPr id="5" name="Footer Placeholder 4">
            <a:extLst>
              <a:ext uri="{FF2B5EF4-FFF2-40B4-BE49-F238E27FC236}">
                <a16:creationId xmlns:a16="http://schemas.microsoft.com/office/drawing/2014/main" id="{50E9120B-AB7D-A71B-F863-E600A2920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24220-322E-81A8-6A8A-C22A17D5A495}"/>
              </a:ext>
            </a:extLst>
          </p:cNvPr>
          <p:cNvSpPr>
            <a:spLocks noGrp="1"/>
          </p:cNvSpPr>
          <p:nvPr>
            <p:ph type="sldNum" sz="quarter" idx="12"/>
          </p:nvPr>
        </p:nvSpPr>
        <p:spPr/>
        <p:txBody>
          <a:bodyPr/>
          <a:lstStyle/>
          <a:p>
            <a:fld id="{A65A5C87-DF58-40C8-B092-1DE63DB4547E}" type="slidenum">
              <a:rPr lang="en-US" dirty="0"/>
              <a:t>7</a:t>
            </a:fld>
            <a:endParaRPr lang="en-US"/>
          </a:p>
        </p:txBody>
      </p:sp>
    </p:spTree>
    <p:extLst>
      <p:ext uri="{BB962C8B-B14F-4D97-AF65-F5344CB8AC3E}">
        <p14:creationId xmlns:p14="http://schemas.microsoft.com/office/powerpoint/2010/main" val="70141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9024-24CA-450C-6AF4-8D442C05182D}"/>
              </a:ext>
            </a:extLst>
          </p:cNvPr>
          <p:cNvSpPr>
            <a:spLocks noGrp="1"/>
          </p:cNvSpPr>
          <p:nvPr>
            <p:ph type="title"/>
          </p:nvPr>
        </p:nvSpPr>
        <p:spPr>
          <a:xfrm>
            <a:off x="868680" y="1709928"/>
            <a:ext cx="3099816" cy="1709928"/>
          </a:xfrm>
        </p:spPr>
        <p:txBody>
          <a:bodyPr anchor="t">
            <a:normAutofit/>
          </a:bodyPr>
          <a:lstStyle/>
          <a:p>
            <a:r>
              <a:rPr lang="en-US"/>
              <a:t>Inventory Turnover</a:t>
            </a:r>
          </a:p>
        </p:txBody>
      </p:sp>
      <p:pic>
        <p:nvPicPr>
          <p:cNvPr id="7" name="Content Placeholder 6">
            <a:extLst>
              <a:ext uri="{FF2B5EF4-FFF2-40B4-BE49-F238E27FC236}">
                <a16:creationId xmlns:a16="http://schemas.microsoft.com/office/drawing/2014/main" id="{FF4AD8F1-B6CF-CF34-4035-7F9CEFF7AF80}"/>
              </a:ext>
            </a:extLst>
          </p:cNvPr>
          <p:cNvPicPr>
            <a:picLocks noGrp="1" noChangeAspect="1"/>
          </p:cNvPicPr>
          <p:nvPr>
            <p:ph type="pic" idx="1"/>
          </p:nvPr>
        </p:nvPicPr>
        <p:blipFill>
          <a:blip r:embed="rId3"/>
          <a:stretch/>
        </p:blipFill>
        <p:spPr>
          <a:xfrm>
            <a:off x="4965192" y="1457432"/>
            <a:ext cx="6729984" cy="4052863"/>
          </a:xfrm>
          <a:prstGeom prst="rect">
            <a:avLst/>
          </a:prstGeom>
          <a:noFill/>
        </p:spPr>
      </p:pic>
      <p:sp>
        <p:nvSpPr>
          <p:cNvPr id="12" name="Text Placeholder 3">
            <a:extLst>
              <a:ext uri="{FF2B5EF4-FFF2-40B4-BE49-F238E27FC236}">
                <a16:creationId xmlns:a16="http://schemas.microsoft.com/office/drawing/2014/main" id="{41CF7321-8CA5-A2C8-84F6-80155FC2B190}"/>
              </a:ext>
            </a:extLst>
          </p:cNvPr>
          <p:cNvSpPr>
            <a:spLocks noGrp="1"/>
          </p:cNvSpPr>
          <p:nvPr>
            <p:ph type="body" sz="half" idx="2"/>
          </p:nvPr>
        </p:nvSpPr>
        <p:spPr>
          <a:xfrm>
            <a:off x="868680" y="3438144"/>
            <a:ext cx="3099816" cy="2057400"/>
          </a:xfrm>
        </p:spPr>
        <p:txBody>
          <a:bodyPr/>
          <a:lstStyle/>
          <a:p>
            <a:endParaRPr lang="en-US"/>
          </a:p>
        </p:txBody>
      </p:sp>
      <p:sp>
        <p:nvSpPr>
          <p:cNvPr id="4" name="Date Placeholder 3">
            <a:extLst>
              <a:ext uri="{FF2B5EF4-FFF2-40B4-BE49-F238E27FC236}">
                <a16:creationId xmlns:a16="http://schemas.microsoft.com/office/drawing/2014/main" id="{CEC4C0F6-4BB6-D46B-181B-FFEB17149F51}"/>
              </a:ext>
            </a:extLst>
          </p:cNvPr>
          <p:cNvSpPr>
            <a:spLocks noGrp="1"/>
          </p:cNvSpPr>
          <p:nvPr>
            <p:ph type="dt" sz="half" idx="10"/>
          </p:nvPr>
        </p:nvSpPr>
        <p:spPr>
          <a:xfrm>
            <a:off x="868680" y="6356350"/>
            <a:ext cx="2743200" cy="365125"/>
          </a:xfrm>
        </p:spPr>
        <p:txBody>
          <a:bodyPr anchor="ctr">
            <a:normAutofit/>
          </a:bodyPr>
          <a:lstStyle/>
          <a:p>
            <a:pPr>
              <a:spcAft>
                <a:spcPts val="600"/>
              </a:spcAft>
            </a:pPr>
            <a:fld id="{CADDC99F-E0EE-4F17-9B71-5BB7B9B0DD5D}" type="datetime1">
              <a:pPr>
                <a:spcAft>
                  <a:spcPts val="600"/>
                </a:spcAft>
              </a:pPr>
              <a:t>2/10/2026</a:t>
            </a:fld>
            <a:endParaRPr lang="en-US"/>
          </a:p>
        </p:txBody>
      </p:sp>
      <p:sp>
        <p:nvSpPr>
          <p:cNvPr id="14" name="Footer Placeholder 5">
            <a:extLst>
              <a:ext uri="{FF2B5EF4-FFF2-40B4-BE49-F238E27FC236}">
                <a16:creationId xmlns:a16="http://schemas.microsoft.com/office/drawing/2014/main" id="{18F0482F-32BB-73C8-975C-185C23EEDDA9}"/>
              </a:ext>
            </a:extLst>
          </p:cNvPr>
          <p:cNvSpPr>
            <a:spLocks noGrp="1"/>
          </p:cNvSpPr>
          <p:nvPr>
            <p:ph type="ftr" sz="quarter" idx="11"/>
          </p:nvPr>
        </p:nvSpPr>
        <p:spPr>
          <a:xfrm>
            <a:off x="4038600"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95D2C90B-F77C-2D2E-79C1-3D964B00A73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65A5C87-DF58-40C8-B092-1DE63DB4547E}" type="slidenum">
              <a:rPr lang="en-US" dirty="0"/>
              <a:pPr>
                <a:spcAft>
                  <a:spcPts val="600"/>
                </a:spcAft>
              </a:pPr>
              <a:t>8</a:t>
            </a:fld>
            <a:endParaRPr lang="en-US"/>
          </a:p>
        </p:txBody>
      </p:sp>
    </p:spTree>
    <p:extLst>
      <p:ext uri="{BB962C8B-B14F-4D97-AF65-F5344CB8AC3E}">
        <p14:creationId xmlns:p14="http://schemas.microsoft.com/office/powerpoint/2010/main" val="160089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397A-6D56-FB27-8FA9-9E5D8738A2EA}"/>
              </a:ext>
            </a:extLst>
          </p:cNvPr>
          <p:cNvSpPr>
            <a:spLocks noGrp="1"/>
          </p:cNvSpPr>
          <p:nvPr>
            <p:ph type="title"/>
          </p:nvPr>
        </p:nvSpPr>
        <p:spPr/>
        <p:txBody>
          <a:bodyPr/>
          <a:lstStyle/>
          <a:p>
            <a:r>
              <a:rPr lang="en-US"/>
              <a:t>Total Debt Ratio</a:t>
            </a:r>
          </a:p>
        </p:txBody>
      </p:sp>
      <p:pic>
        <p:nvPicPr>
          <p:cNvPr id="8" name="Content Placeholder 7" descr="A graph of different colored lines&#10;&#10;AI-generated content may be incorrect.">
            <a:extLst>
              <a:ext uri="{FF2B5EF4-FFF2-40B4-BE49-F238E27FC236}">
                <a16:creationId xmlns:a16="http://schemas.microsoft.com/office/drawing/2014/main" id="{B8E88A7E-4099-413C-A0AD-5A36170AD943}"/>
              </a:ext>
            </a:extLst>
          </p:cNvPr>
          <p:cNvPicPr>
            <a:picLocks noGrp="1" noChangeAspect="1"/>
          </p:cNvPicPr>
          <p:nvPr>
            <p:ph idx="1"/>
          </p:nvPr>
        </p:nvPicPr>
        <p:blipFill>
          <a:blip r:embed="rId3"/>
          <a:stretch>
            <a:fillRect/>
          </a:stretch>
        </p:blipFill>
        <p:spPr>
          <a:xfrm>
            <a:off x="3132449" y="2478024"/>
            <a:ext cx="6134366" cy="3694176"/>
          </a:xfrm>
          <a:prstGeom prst="rect">
            <a:avLst/>
          </a:prstGeom>
        </p:spPr>
      </p:pic>
      <p:sp>
        <p:nvSpPr>
          <p:cNvPr id="5" name="Date Placeholder 4">
            <a:extLst>
              <a:ext uri="{FF2B5EF4-FFF2-40B4-BE49-F238E27FC236}">
                <a16:creationId xmlns:a16="http://schemas.microsoft.com/office/drawing/2014/main" id="{0D4D5330-BE27-1372-7D67-B9EF84C85DDD}"/>
              </a:ext>
            </a:extLst>
          </p:cNvPr>
          <p:cNvSpPr>
            <a:spLocks noGrp="1"/>
          </p:cNvSpPr>
          <p:nvPr>
            <p:ph type="dt" sz="half" idx="10"/>
          </p:nvPr>
        </p:nvSpPr>
        <p:spPr/>
        <p:txBody>
          <a:bodyPr/>
          <a:lstStyle/>
          <a:p>
            <a:fld id="{6388FD69-EB19-429E-AEFF-BCD2D040CF87}" type="datetime1">
              <a:t>2/10/2026</a:t>
            </a:fld>
            <a:endParaRPr lang="en-US"/>
          </a:p>
        </p:txBody>
      </p:sp>
      <p:sp>
        <p:nvSpPr>
          <p:cNvPr id="6" name="Footer Placeholder 5">
            <a:extLst>
              <a:ext uri="{FF2B5EF4-FFF2-40B4-BE49-F238E27FC236}">
                <a16:creationId xmlns:a16="http://schemas.microsoft.com/office/drawing/2014/main" id="{9164437C-669A-2872-1E60-7F0A3EF3A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B74A1-C1E9-1A66-4A9D-59EB0E2B7D3D}"/>
              </a:ext>
            </a:extLst>
          </p:cNvPr>
          <p:cNvSpPr>
            <a:spLocks noGrp="1"/>
          </p:cNvSpPr>
          <p:nvPr>
            <p:ph type="sldNum" sz="quarter" idx="12"/>
          </p:nvPr>
        </p:nvSpPr>
        <p:spPr/>
        <p:txBody>
          <a:bodyPr/>
          <a:lstStyle/>
          <a:p>
            <a:fld id="{A65A5C87-DF58-40C8-B092-1DE63DB4547E}" type="slidenum">
              <a:rPr lang="en-US" dirty="0"/>
              <a:t>9</a:t>
            </a:fld>
            <a:endParaRPr lang="en-US"/>
          </a:p>
        </p:txBody>
      </p:sp>
    </p:spTree>
    <p:extLst>
      <p:ext uri="{BB962C8B-B14F-4D97-AF65-F5344CB8AC3E}">
        <p14:creationId xmlns:p14="http://schemas.microsoft.com/office/powerpoint/2010/main" val="1725649094"/>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ccentBoxVTI">
      <a:majorFont>
        <a:latin typeface="Avenir Next LT Pro"/>
        <a:ea typeface=""/>
        <a:cs typeface=""/>
      </a:majorFont>
      <a:minorFont>
        <a:latin typeface="Avenir Next LT Pro"/>
        <a:ea typeface=""/>
        <a:cs typeface=""/>
      </a:minorFont>
    </a:fontScheme>
    <a:fmtScheme name="AccentBox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F4FE582F-5DDE-4E50-A331-B77FB79D7361}" vid="{42624B42-66F4-4B9A-A3DB-EB561F162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1685</Words>
  <Application>Microsoft Office PowerPoint</Application>
  <PresentationFormat>Widescreen</PresentationFormat>
  <Paragraphs>187</Paragraphs>
  <Slides>38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Avenir Next LT Pro</vt:lpstr>
      <vt:lpstr>Calibri</vt:lpstr>
      <vt:lpstr>Courier New</vt:lpstr>
      <vt:lpstr>Open Sans</vt:lpstr>
      <vt:lpstr>Wingdings</vt:lpstr>
      <vt:lpstr>AccentBoxVTI</vt:lpstr>
      <vt:lpstr>PowerPoint Presentation</vt:lpstr>
      <vt:lpstr>Table of Content</vt:lpstr>
      <vt:lpstr>Net Profit Margin</vt:lpstr>
      <vt:lpstr>Return on Equity</vt:lpstr>
      <vt:lpstr>Dividend Payout Ratio</vt:lpstr>
      <vt:lpstr>Asset Turnover Ratio</vt:lpstr>
      <vt:lpstr>Fixed Asset Turnover</vt:lpstr>
      <vt:lpstr>Inventory Turnover</vt:lpstr>
      <vt:lpstr>Total Debt Ratio</vt:lpstr>
      <vt:lpstr>Debt to Equity Ratio</vt:lpstr>
      <vt:lpstr>Times Interest Earned</vt:lpstr>
      <vt:lpstr>Current Ratio</vt:lpstr>
      <vt:lpstr>Quick Ratio</vt:lpstr>
      <vt:lpstr>Cash Ratio</vt:lpstr>
      <vt:lpstr>Price to Earning Ratio</vt:lpstr>
      <vt:lpstr>Dividend Yield</vt:lpstr>
      <vt:lpstr>Market to Book Ratio</vt:lpstr>
      <vt:lpstr>PowerPoint Presentation</vt:lpstr>
      <vt:lpstr>PowerPoint Presentation</vt:lpstr>
      <vt:lpstr>PowerPoint Presentation</vt:lpstr>
      <vt:lpstr>PowerPoint Presentation</vt:lpstr>
      <vt:lpstr>PowerPoint Presentation</vt:lpstr>
      <vt:lpstr>Comparison</vt:lpstr>
      <vt:lpstr>Costco's Current Strategies</vt:lpstr>
      <vt:lpstr>Costco's Current Strategies (continued)</vt:lpstr>
      <vt:lpstr>Costco's Struggles</vt:lpstr>
      <vt:lpstr>  </vt:lpstr>
      <vt:lpstr>Challenges in the retail industry (continued) </vt:lpstr>
      <vt:lpstr>Possible recommendations </vt:lpstr>
      <vt:lpstr>Possible recommendations (continued) </vt:lpstr>
      <vt:lpstr>  How to out compete              Costco</vt:lpstr>
      <vt:lpstr>Convenience</vt:lpstr>
      <vt:lpstr>Variety</vt:lpstr>
      <vt:lpstr>Target Middle Class Families</vt:lpstr>
      <vt:lpstr>Online</vt:lpstr>
      <vt:lpstr>Margins</vt:lpstr>
      <vt:lpstr>References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Inchul Suh</dc:creator>
  <cp:lastModifiedBy>Inchul Suh</cp:lastModifiedBy>
  <cp:revision>19</cp:revision>
  <dcterms:created xsi:type="dcterms:W3CDTF">2026-02-09T16:47:28Z</dcterms:created>
  <dcterms:modified xsi:type="dcterms:W3CDTF">2026-02-10T14:40:24Z</dcterms:modified>
</cp:coreProperties>
</file>