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258DC0-E585-4A5F-A75D-E2CA317FCF68}">
  <a:tblStyle styleId="{5D258DC0-E585-4A5F-A75D-E2CA317FCF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bd68ad1e9c_4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bd68ad1e9c_4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bd68ad1e9c_4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bd68ad1e9c_4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bd68ad1e9c_4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bd68ad1e9c_4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bd68ad1e9c_4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bd68ad1e9c_4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bd68ad1e9c_4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bd68ad1e9c_4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bd68ad1e9c_4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bd68ad1e9c_4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bd68ad1e9c_4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bd68ad1e9c_4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bd68ad1e9c_4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bd68ad1e9c_4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d68ad1e9c_4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bd68ad1e9c_4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bd68ad1e9c_4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bd68ad1e9c_4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c3fa6db5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c3fa6db5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bd68ad1e9c_4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bd68ad1e9c_4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bd68ad1e9c_4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bd68ad1e9c_4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bd68ad1e9c_4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bd68ad1e9c_4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bd68ad1e9c_4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bd68ad1e9c_4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bd68ad1e9c_4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bd68ad1e9c_4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bd68ad1e9c_4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bd68ad1e9c_4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bd68ad1e9c_4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bd68ad1e9c_4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bd68ad1e9c_4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bd68ad1e9c_4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bd68ad1e9c_4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bd68ad1e9c_4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c63b03f257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c63b03f257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14% Rule: Explain that Costco </a:t>
            </a:r>
            <a:r>
              <a:rPr i="1" lang="en"/>
              <a:t>could</a:t>
            </a:r>
            <a:r>
              <a:rPr lang="en"/>
              <a:t> charge more, but they choose not to. This cap is their “brand promise.”</a:t>
            </a:r>
            <a:endParaRPr/>
          </a:p>
          <a:p>
            <a:pPr indent="-298450" lvl="0" marL="457200" rtl="0" algn="l">
              <a:spcBef>
                <a:spcPts val="0"/>
              </a:spcBef>
              <a:spcAft>
                <a:spcPts val="0"/>
              </a:spcAft>
              <a:buSzPts val="1100"/>
              <a:buChar char="-"/>
            </a:pPr>
            <a:r>
              <a:rPr lang="en"/>
              <a:t>Membership fees sometimes make up two-thirds or more of its net operating income in recent years.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bd68ad1e9c_4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bd68ad1e9c_4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c63b03f257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c63b03f257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Focus on the warehouse design. Mention that they don’t pay for pretty shelves or individual stocking.</a:t>
            </a:r>
            <a:endParaRPr/>
          </a:p>
          <a:p>
            <a:pPr indent="-298450" lvl="0" marL="457200" rtl="0" algn="l">
              <a:spcBef>
                <a:spcPts val="0"/>
              </a:spcBef>
              <a:spcAft>
                <a:spcPts val="0"/>
              </a:spcAft>
              <a:buSzPts val="1100"/>
              <a:buChar char="-"/>
            </a:pPr>
            <a:r>
              <a:rPr lang="en"/>
              <a:t>Explain Cross-Docking: Goods don’t sit in a backroom; they go from the manufacturer’s truck to Costco’s floor in the same day.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c63b03f257_6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c63b03f257_6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the 4,000 SKUs. Since they only buy one type of ketchup or one type of toothpaste for example, they are the vendor’s most important customer. </a:t>
            </a:r>
            <a:endParaRPr/>
          </a:p>
          <a:p>
            <a:pPr indent="-298450" lvl="0" marL="457200" rtl="0" algn="l">
              <a:spcBef>
                <a:spcPts val="0"/>
              </a:spcBef>
              <a:spcAft>
                <a:spcPts val="0"/>
              </a:spcAft>
              <a:buSzPts val="1100"/>
              <a:buChar char="-"/>
            </a:pPr>
            <a:r>
              <a:rPr lang="en"/>
              <a:t>Mention the Kimberly Clark example: one ply, one print = cheaper manufacturing for them, lower prices for us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c63b03f257_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c63b03f257_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c63b03f257_6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c63b03f257_6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Visit Frequency: Usually because Costco stores are further away or only have “bulk” items </a:t>
            </a:r>
            <a:endParaRPr/>
          </a:p>
          <a:p>
            <a:pPr indent="-298450" lvl="0" marL="457200" rtl="0" algn="l">
              <a:spcBef>
                <a:spcPts val="0"/>
              </a:spcBef>
              <a:spcAft>
                <a:spcPts val="0"/>
              </a:spcAft>
              <a:buSzPts val="1100"/>
              <a:buChar char="-"/>
            </a:pPr>
            <a:r>
              <a:rPr lang="en"/>
              <a:t>Selection: Not many options, especially if you want a specific or niche brand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c63b03f257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c63b03f257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By squeezing vendors, Costco might limit the overall profitability of its own partners </a:t>
            </a:r>
            <a:endParaRPr/>
          </a:p>
          <a:p>
            <a:pPr indent="-298450" lvl="0" marL="457200" rtl="0" algn="l">
              <a:spcBef>
                <a:spcPts val="0"/>
              </a:spcBef>
              <a:spcAft>
                <a:spcPts val="0"/>
              </a:spcAft>
              <a:buSzPts val="1100"/>
              <a:buChar char="-"/>
            </a:pPr>
            <a:r>
              <a:rPr lang="en"/>
              <a:t>As competitors improve their </a:t>
            </a:r>
            <a:r>
              <a:rPr lang="en"/>
              <a:t>atmosphere (like BJ’s lighting and flooring), Costco’s look might start to feel too basic or not the best experience for some people.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c63b03f257_1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c63b03f257_1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c63b03f257_1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c63b03f257_1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bdba91e5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bdba91e5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beat Costco, one cannot simply copy it verbatim. Their business model revolves around very small markups, membership loyalty, and efficiency of operations. Trying to beat those would be an uphill battle. Instead, the strategy should attack areas where Costco is not as strong. Our analysis showed that costco has 3 main vulnerabilities: low visit frequency, small selection, and relies heavily on bulk buys. Most costco customers visit the store only 9 times per year, which leaves an opening for the casual everyday shopping. In order to beat costco, one must focus on being convenient, able to be frequently visited, and flexbile.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bdba91e5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bdba91e5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Costco only keeps about 4,000 SKUs in stock, compared to the staggering 40,000 at other grocery stores. That limited selection helps Costco lower costs, but that also means that customers are limited in finding the brands and sizes that they might </a:t>
            </a:r>
            <a:r>
              <a:rPr lang="en"/>
              <a:t>typically enjoy. Competitors like Walmart, Target, or Sam’s Club can beat Costco by offering a larger variety of items, which could include multiple brands, multiple cost tiers, and more local products. Costco is also only a warehouse-style store, which can allow competitors to beat it by offering more services like curbside pickup, same-day delivery, or easy returns. Adding features like these will increase the frequency of shopping and phase out bulk buying.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bd68ad1e9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bd68ad1e9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bd68ad1e9c_4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bd68ad1e9c_4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c3fa6db5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c3fa6db5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c3fa6db5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c3fa6db5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c63b03f257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c63b03f257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bd68ad1e9c_4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bd68ad1e9c_4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Case Analysis: Costco</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Amber, Aylor, Ethan, John, Parker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Efficiency: Operating Expense Ratio</a:t>
            </a:r>
            <a:endParaRPr/>
          </a:p>
        </p:txBody>
      </p:sp>
      <p:sp>
        <p:nvSpPr>
          <p:cNvPr id="117" name="Google Shape;117;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Costco: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Operating expense ratio far lower than peers and clear outlier.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Showcases strong operational </a:t>
            </a:r>
            <a:r>
              <a:rPr lang="en">
                <a:solidFill>
                  <a:schemeClr val="dk1"/>
                </a:solidFill>
              </a:rPr>
              <a:t>efficiency</a:t>
            </a:r>
            <a:r>
              <a:rPr lang="en">
                <a:solidFill>
                  <a:schemeClr val="dk1"/>
                </a:solidFill>
              </a:rPr>
              <a:t> and </a:t>
            </a:r>
            <a:r>
              <a:rPr lang="en">
                <a:solidFill>
                  <a:schemeClr val="dk1"/>
                </a:solidFill>
              </a:rPr>
              <a:t>strength</a:t>
            </a:r>
            <a:r>
              <a:rPr lang="en">
                <a:solidFill>
                  <a:schemeClr val="dk1"/>
                </a:solidFill>
              </a:rPr>
              <a:t> to </a:t>
            </a:r>
            <a:r>
              <a:rPr lang="en">
                <a:solidFill>
                  <a:schemeClr val="dk1"/>
                </a:solidFill>
              </a:rPr>
              <a:t>business</a:t>
            </a:r>
            <a:r>
              <a:rPr lang="en">
                <a:solidFill>
                  <a:schemeClr val="dk1"/>
                </a:solidFill>
              </a:rPr>
              <a:t> model.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Allows for very low markups.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Firms</a:t>
            </a:r>
            <a:r>
              <a:rPr lang="en">
                <a:solidFill>
                  <a:schemeClr val="dk1"/>
                </a:solidFill>
              </a:rPr>
              <a:t> excluding Costco have roughly the same OER.</a:t>
            </a:r>
            <a:endParaRPr>
              <a:solidFill>
                <a:schemeClr val="dk1"/>
              </a:solidFill>
            </a:endParaRPr>
          </a:p>
        </p:txBody>
      </p:sp>
      <p:pic>
        <p:nvPicPr>
          <p:cNvPr id="118" name="Google Shape;118;p22" title="Chart"/>
          <p:cNvPicPr preferRelativeResize="0"/>
          <p:nvPr/>
        </p:nvPicPr>
        <p:blipFill>
          <a:blip r:embed="rId3">
            <a:alphaModFix/>
          </a:blip>
          <a:stretch>
            <a:fillRect/>
          </a:stretch>
        </p:blipFill>
        <p:spPr>
          <a:xfrm>
            <a:off x="4724400" y="1170125"/>
            <a:ext cx="4267200" cy="26445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Efficiency: FCF / Revenue</a:t>
            </a:r>
            <a:endParaRPr/>
          </a:p>
          <a:p>
            <a:pPr indent="0" lvl="0" marL="0" rtl="0" algn="l">
              <a:spcBef>
                <a:spcPts val="0"/>
              </a:spcBef>
              <a:spcAft>
                <a:spcPts val="0"/>
              </a:spcAft>
              <a:buNone/>
            </a:pPr>
            <a:r>
              <a:t/>
            </a:r>
            <a:endParaRPr/>
          </a:p>
        </p:txBody>
      </p:sp>
      <p:sp>
        <p:nvSpPr>
          <p:cNvPr id="124" name="Google Shape;124;p2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Ratios </a:t>
            </a:r>
            <a:r>
              <a:rPr lang="en">
                <a:solidFill>
                  <a:schemeClr val="dk1"/>
                </a:solidFill>
              </a:rPr>
              <a:t>relatively</a:t>
            </a:r>
            <a:r>
              <a:rPr lang="en">
                <a:solidFill>
                  <a:schemeClr val="dk1"/>
                </a:solidFill>
              </a:rPr>
              <a:t> clustered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All three firms now have roughly the same FCF conversion.</a:t>
            </a:r>
            <a:endParaRPr>
              <a:solidFill>
                <a:schemeClr val="dk1"/>
              </a:solidFill>
            </a:endParaRPr>
          </a:p>
        </p:txBody>
      </p:sp>
      <p:pic>
        <p:nvPicPr>
          <p:cNvPr id="125" name="Google Shape;125;p23" title="Chart"/>
          <p:cNvPicPr preferRelativeResize="0"/>
          <p:nvPr/>
        </p:nvPicPr>
        <p:blipFill>
          <a:blip r:embed="rId3">
            <a:alphaModFix/>
          </a:blip>
          <a:stretch>
            <a:fillRect/>
          </a:stretch>
        </p:blipFill>
        <p:spPr>
          <a:xfrm>
            <a:off x="4724400" y="1170125"/>
            <a:ext cx="4267200" cy="26445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Liquidity: Current Ratio</a:t>
            </a:r>
            <a:endParaRPr/>
          </a:p>
        </p:txBody>
      </p:sp>
      <p:sp>
        <p:nvSpPr>
          <p:cNvPr id="131" name="Google Shape;131;p2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All firms except for Dollar General have stable Current Ratios hovering around zero.</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Dollar General </a:t>
            </a:r>
            <a:r>
              <a:rPr lang="en">
                <a:solidFill>
                  <a:schemeClr val="dk1"/>
                </a:solidFill>
              </a:rPr>
              <a:t>maintains</a:t>
            </a:r>
            <a:r>
              <a:rPr lang="en">
                <a:solidFill>
                  <a:schemeClr val="dk1"/>
                </a:solidFill>
              </a:rPr>
              <a:t> the highest level of broad </a:t>
            </a:r>
            <a:r>
              <a:rPr lang="en">
                <a:solidFill>
                  <a:schemeClr val="dk1"/>
                </a:solidFill>
              </a:rPr>
              <a:t>liquidity</a:t>
            </a:r>
            <a:r>
              <a:rPr lang="en">
                <a:solidFill>
                  <a:schemeClr val="dk1"/>
                </a:solidFill>
              </a:rPr>
              <a:t> compared to peers.</a:t>
            </a:r>
            <a:endParaRPr>
              <a:solidFill>
                <a:schemeClr val="dk1"/>
              </a:solidFill>
            </a:endParaRPr>
          </a:p>
        </p:txBody>
      </p:sp>
      <p:pic>
        <p:nvPicPr>
          <p:cNvPr id="132" name="Google Shape;132;p24" title="Chart"/>
          <p:cNvPicPr preferRelativeResize="0"/>
          <p:nvPr/>
        </p:nvPicPr>
        <p:blipFill>
          <a:blip r:embed="rId3">
            <a:alphaModFix/>
          </a:blip>
          <a:stretch>
            <a:fillRect/>
          </a:stretch>
        </p:blipFill>
        <p:spPr>
          <a:xfrm>
            <a:off x="4724400" y="1170125"/>
            <a:ext cx="4267201" cy="26370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Liquidity: Quick Ratio</a:t>
            </a:r>
            <a:endParaRPr/>
          </a:p>
          <a:p>
            <a:pPr indent="0" lvl="0" marL="0" rtl="0" algn="l">
              <a:spcBef>
                <a:spcPts val="0"/>
              </a:spcBef>
              <a:spcAft>
                <a:spcPts val="0"/>
              </a:spcAft>
              <a:buNone/>
            </a:pPr>
            <a:r>
              <a:t/>
            </a:r>
            <a:endParaRPr/>
          </a:p>
        </p:txBody>
      </p:sp>
      <p:sp>
        <p:nvSpPr>
          <p:cNvPr id="138" name="Google Shape;138;p2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Most of Dollar General’s current assets consist of inventory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 has the highest quick-ratio</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Quick </a:t>
            </a:r>
            <a:r>
              <a:rPr lang="en">
                <a:solidFill>
                  <a:schemeClr val="dk1"/>
                </a:solidFill>
              </a:rPr>
              <a:t>ratios are</a:t>
            </a:r>
            <a:r>
              <a:rPr lang="en">
                <a:solidFill>
                  <a:schemeClr val="dk1"/>
                </a:solidFill>
              </a:rPr>
              <a:t> </a:t>
            </a:r>
            <a:r>
              <a:rPr lang="en">
                <a:solidFill>
                  <a:schemeClr val="dk1"/>
                </a:solidFill>
              </a:rPr>
              <a:t>relatively</a:t>
            </a:r>
            <a:r>
              <a:rPr lang="en">
                <a:solidFill>
                  <a:schemeClr val="dk1"/>
                </a:solidFill>
              </a:rPr>
              <a:t> stationary</a:t>
            </a:r>
            <a:endParaRPr>
              <a:solidFill>
                <a:schemeClr val="dk1"/>
              </a:solidFill>
            </a:endParaRPr>
          </a:p>
        </p:txBody>
      </p:sp>
      <p:pic>
        <p:nvPicPr>
          <p:cNvPr id="139" name="Google Shape;139;p25" title="Chart"/>
          <p:cNvPicPr preferRelativeResize="0"/>
          <p:nvPr/>
        </p:nvPicPr>
        <p:blipFill>
          <a:blip r:embed="rId3">
            <a:alphaModFix/>
          </a:blip>
          <a:stretch>
            <a:fillRect/>
          </a:stretch>
        </p:blipFill>
        <p:spPr>
          <a:xfrm>
            <a:off x="4724400" y="1170125"/>
            <a:ext cx="4267201" cy="26370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Liquidity: Cash Ratio</a:t>
            </a:r>
            <a:endParaRPr/>
          </a:p>
          <a:p>
            <a:pPr indent="0" lvl="0" marL="0" rtl="0" algn="ctr">
              <a:spcBef>
                <a:spcPts val="0"/>
              </a:spcBef>
              <a:spcAft>
                <a:spcPts val="0"/>
              </a:spcAft>
              <a:buNone/>
            </a:pPr>
            <a:r>
              <a:t/>
            </a:r>
            <a:endParaRPr/>
          </a:p>
        </p:txBody>
      </p:sp>
      <p:sp>
        <p:nvSpPr>
          <p:cNvPr id="145" name="Google Shape;145;p2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Almost the exact same as Quick Ratio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Indicates very few marketable securities that are not cash </a:t>
            </a:r>
            <a:r>
              <a:rPr lang="en">
                <a:solidFill>
                  <a:schemeClr val="dk1"/>
                </a:solidFill>
              </a:rPr>
              <a:t>equivalents</a:t>
            </a:r>
            <a:endParaRPr>
              <a:solidFill>
                <a:schemeClr val="dk1"/>
              </a:solidFill>
            </a:endParaRPr>
          </a:p>
        </p:txBody>
      </p:sp>
      <p:pic>
        <p:nvPicPr>
          <p:cNvPr id="146" name="Google Shape;146;p26" title="Chart"/>
          <p:cNvPicPr preferRelativeResize="0"/>
          <p:nvPr/>
        </p:nvPicPr>
        <p:blipFill>
          <a:blip r:embed="rId3">
            <a:alphaModFix/>
          </a:blip>
          <a:stretch>
            <a:fillRect/>
          </a:stretch>
        </p:blipFill>
        <p:spPr>
          <a:xfrm>
            <a:off x="4724400" y="1170125"/>
            <a:ext cx="4267201" cy="26370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Market Value: PE Ratio</a:t>
            </a:r>
            <a:endParaRPr/>
          </a:p>
        </p:txBody>
      </p:sp>
      <p:sp>
        <p:nvSpPr>
          <p:cNvPr id="152" name="Google Shape;152;p2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Two apparent clusters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Costco</a:t>
            </a:r>
            <a:r>
              <a:rPr lang="en">
                <a:solidFill>
                  <a:schemeClr val="dk1"/>
                </a:solidFill>
              </a:rPr>
              <a:t> &amp; Walmart</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Increasing PE </a:t>
            </a:r>
            <a:r>
              <a:rPr lang="en">
                <a:solidFill>
                  <a:schemeClr val="dk1"/>
                </a:solidFill>
              </a:rPr>
              <a:t>ratio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Target &amp; Dollar General</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Stable PE </a:t>
            </a:r>
            <a:r>
              <a:rPr lang="en">
                <a:solidFill>
                  <a:schemeClr val="dk1"/>
                </a:solidFill>
              </a:rPr>
              <a:t>ratios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Markets expect higher growth from Walmart &amp; Costco</a:t>
            </a:r>
            <a:endParaRPr>
              <a:solidFill>
                <a:schemeClr val="dk1"/>
              </a:solidFill>
            </a:endParaRPr>
          </a:p>
        </p:txBody>
      </p:sp>
      <p:pic>
        <p:nvPicPr>
          <p:cNvPr id="153" name="Google Shape;153;p27" title="Chart"/>
          <p:cNvPicPr preferRelativeResize="0"/>
          <p:nvPr/>
        </p:nvPicPr>
        <p:blipFill>
          <a:blip r:embed="rId3">
            <a:alphaModFix/>
          </a:blip>
          <a:stretch>
            <a:fillRect/>
          </a:stretch>
        </p:blipFill>
        <p:spPr>
          <a:xfrm>
            <a:off x="4746000" y="1253225"/>
            <a:ext cx="4267201" cy="26370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Market Value: Market Capitalization &amp; EV</a:t>
            </a:r>
            <a:endParaRPr/>
          </a:p>
          <a:p>
            <a:pPr indent="0" lvl="0" marL="0" rtl="0" algn="l">
              <a:spcBef>
                <a:spcPts val="0"/>
              </a:spcBef>
              <a:spcAft>
                <a:spcPts val="0"/>
              </a:spcAft>
              <a:buNone/>
            </a:pPr>
            <a:r>
              <a:t/>
            </a:r>
            <a:endParaRPr/>
          </a:p>
        </p:txBody>
      </p:sp>
      <p:sp>
        <p:nvSpPr>
          <p:cNvPr id="159" name="Google Shape;159;p2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Costco has shown the most growth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Catching up to Walmart and is second largest retailer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Target &amp; Dollar General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Stagnation in market capitalization</a:t>
            </a:r>
            <a:endParaRPr>
              <a:solidFill>
                <a:schemeClr val="dk1"/>
              </a:solidFill>
            </a:endParaRPr>
          </a:p>
        </p:txBody>
      </p:sp>
      <p:pic>
        <p:nvPicPr>
          <p:cNvPr id="160" name="Google Shape;160;p28" title="Chart"/>
          <p:cNvPicPr preferRelativeResize="0"/>
          <p:nvPr/>
        </p:nvPicPr>
        <p:blipFill>
          <a:blip r:embed="rId3">
            <a:alphaModFix/>
          </a:blip>
          <a:stretch>
            <a:fillRect/>
          </a:stretch>
        </p:blipFill>
        <p:spPr>
          <a:xfrm>
            <a:off x="5270400" y="1080000"/>
            <a:ext cx="2696575" cy="1666400"/>
          </a:xfrm>
          <a:prstGeom prst="rect">
            <a:avLst/>
          </a:prstGeom>
          <a:noFill/>
          <a:ln>
            <a:noFill/>
          </a:ln>
        </p:spPr>
      </p:pic>
      <p:pic>
        <p:nvPicPr>
          <p:cNvPr id="161" name="Google Shape;161;p28" title="Chart"/>
          <p:cNvPicPr preferRelativeResize="0"/>
          <p:nvPr/>
        </p:nvPicPr>
        <p:blipFill>
          <a:blip r:embed="rId4">
            <a:alphaModFix/>
          </a:blip>
          <a:stretch>
            <a:fillRect/>
          </a:stretch>
        </p:blipFill>
        <p:spPr>
          <a:xfrm>
            <a:off x="5270400" y="2746400"/>
            <a:ext cx="2696582" cy="166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from Financial </a:t>
            </a:r>
            <a:r>
              <a:rPr lang="en"/>
              <a:t>Ratios</a:t>
            </a:r>
            <a:endParaRPr/>
          </a:p>
        </p:txBody>
      </p:sp>
      <p:sp>
        <p:nvSpPr>
          <p:cNvPr id="167" name="Google Shape;167;p29"/>
          <p:cNvSpPr txBox="1"/>
          <p:nvPr>
            <p:ph idx="1" type="body"/>
          </p:nvPr>
        </p:nvSpPr>
        <p:spPr>
          <a:xfrm>
            <a:off x="311700" y="1152475"/>
            <a:ext cx="80691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lang="en">
                <a:solidFill>
                  <a:schemeClr val="dk1"/>
                </a:solidFill>
              </a:rPr>
              <a:t>Walmart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Second lowest markups and operating margins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Efficient</a:t>
            </a:r>
            <a:r>
              <a:rPr lang="en">
                <a:solidFill>
                  <a:schemeClr val="dk1"/>
                </a:solidFill>
              </a:rPr>
              <a:t> use of assets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Relatively low debt levels and sound credit conditions</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Higher markups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Stagnant</a:t>
            </a:r>
            <a:r>
              <a:rPr lang="en">
                <a:solidFill>
                  <a:schemeClr val="dk1"/>
                </a:solidFill>
              </a:rPr>
              <a:t> growth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Dollar General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Higher markups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Stagnant</a:t>
            </a:r>
            <a:r>
              <a:rPr lang="en">
                <a:solidFill>
                  <a:schemeClr val="dk1"/>
                </a:solidFill>
              </a:rPr>
              <a:t> growth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Extremely</a:t>
            </a:r>
            <a:r>
              <a:rPr lang="en">
                <a:solidFill>
                  <a:schemeClr val="dk1"/>
                </a:solidFill>
              </a:rPr>
              <a:t> </a:t>
            </a:r>
            <a:r>
              <a:rPr lang="en">
                <a:solidFill>
                  <a:schemeClr val="dk1"/>
                </a:solidFill>
              </a:rPr>
              <a:t>efficient</a:t>
            </a:r>
            <a:r>
              <a:rPr lang="en">
                <a:solidFill>
                  <a:schemeClr val="dk1"/>
                </a:solidFill>
              </a:rPr>
              <a:t> use of assets and very good operational </a:t>
            </a:r>
            <a:r>
              <a:rPr lang="en">
                <a:solidFill>
                  <a:schemeClr val="dk1"/>
                </a:solidFill>
              </a:rPr>
              <a:t>efficiency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Posits very higher levels to additional debt capacity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Rapid growth</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aphicFrame>
        <p:nvGraphicFramePr>
          <p:cNvPr id="172" name="Google Shape;172;p30"/>
          <p:cNvGraphicFramePr/>
          <p:nvPr/>
        </p:nvGraphicFramePr>
        <p:xfrm>
          <a:off x="152400" y="152400"/>
          <a:ext cx="3000000" cy="3000000"/>
        </p:xfrm>
        <a:graphic>
          <a:graphicData uri="http://schemas.openxmlformats.org/drawingml/2006/table">
            <a:tbl>
              <a:tblPr>
                <a:noFill/>
                <a:tableStyleId>{5D258DC0-E585-4A5F-A75D-E2CA317FCF68}</a:tableStyleId>
              </a:tblPr>
              <a:tblGrid>
                <a:gridCol w="1585400"/>
                <a:gridCol w="797275"/>
                <a:gridCol w="797275"/>
                <a:gridCol w="797275"/>
                <a:gridCol w="797275"/>
                <a:gridCol w="797275"/>
                <a:gridCol w="797275"/>
                <a:gridCol w="797275"/>
                <a:gridCol w="797275"/>
                <a:gridCol w="797275"/>
              </a:tblGrid>
              <a:tr h="400050">
                <a:tc gridSpan="10" rowSpan="2">
                  <a:txBody>
                    <a:bodyPr/>
                    <a:lstStyle/>
                    <a:p>
                      <a:pPr indent="0" lvl="0" marL="0" rtl="0" algn="ctr">
                        <a:lnSpc>
                          <a:spcPct val="115000"/>
                        </a:lnSpc>
                        <a:spcBef>
                          <a:spcPts val="0"/>
                        </a:spcBef>
                        <a:spcAft>
                          <a:spcPts val="0"/>
                        </a:spcAft>
                        <a:buNone/>
                      </a:pPr>
                      <a:r>
                        <a:rPr b="1" lang="en" sz="1000"/>
                        <a:t>Walmart Common Size Analysis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hMerge="1"/>
                <a:tc rowSpan="2" hMerge="1"/>
                <a:tc rowSpan="2" hMerge="1"/>
                <a:tc rowSpan="2" hMerge="1"/>
                <a:tc rowSpan="2" hMerge="1"/>
                <a:tc rowSpan="2" hMerge="1"/>
                <a:tc rowSpan="2" hMerge="1"/>
                <a:tc rowSpan="2" hMerge="1"/>
                <a:tc rowSpan="2" hMerge="1"/>
              </a:tr>
              <a:tr h="476250">
                <a:tc gridSpan="10" vMerge="1"/>
                <a:tc hMerge="1" vMerge="1"/>
                <a:tc hMerge="1" vMerge="1"/>
                <a:tc hMerge="1" vMerge="1"/>
                <a:tc hMerge="1" vMerge="1"/>
                <a:tc hMerge="1" vMerge="1"/>
                <a:tc hMerge="1" vMerge="1"/>
                <a:tc hMerge="1" vMerge="1"/>
                <a:tc hMerge="1" vMerge="1"/>
                <a:tc hMerge="1" vMerge="1"/>
              </a:tr>
              <a:tr h="200025">
                <a:tc>
                  <a:txBody>
                    <a:bodyPr/>
                    <a:lstStyle/>
                    <a:p>
                      <a:pPr indent="0" lvl="0" marL="0" rtl="0" algn="ctr">
                        <a:lnSpc>
                          <a:spcPct val="115000"/>
                        </a:lnSpc>
                        <a:spcBef>
                          <a:spcPts val="0"/>
                        </a:spcBef>
                        <a:spcAft>
                          <a:spcPts val="0"/>
                        </a:spcAft>
                        <a:buNone/>
                      </a:pPr>
                      <a:r>
                        <a:rPr b="1" lang="en" sz="800"/>
                        <a:t>Year</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2016</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2017</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2018</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2019</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2020</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2021</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2022</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2023</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2024</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Total Revenue</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Cost Of Goods Sold</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74.87%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74.35%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74.63%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74.90%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75.31%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75.17%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74.90%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75.86%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75.62%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Gross Profit</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25.65%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25.37%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25.10%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24.69%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24.83%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25.10%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24.14%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24.38%</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Selling General &amp; Admin Exp.</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20.96%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21.19%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20.83%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20.59%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20.80%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20.57%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20.21%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b="1" lang="en" sz="800"/>
                        <a:t>Other Operating Exp., Total</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20.96%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21.19%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20.83%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20.59%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20.80%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20.57%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20.21%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b="1" lang="en" sz="800"/>
                        <a:t>Operating Income</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4.69%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4.18%</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4.27%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4.10%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4.03%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4.53%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4.01%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4.17%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Interest Expense</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-0.53%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-0.50%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Interest and Invest. Income</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0.08%</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Net Interest Exp.</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-0.51%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Other Non-Operating Inc. (Exp.)</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EBT Excl. Unusual Items</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4.49%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4.22%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3.75%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3.85%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3.65%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3.64%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4.19%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3.73%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3.96%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EBT Incl. Unusual Items</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4.49%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4.22%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3.84%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3.68%</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3.26%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2.78%</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3.37%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Income Tax Expense</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1.36%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1.28%</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0.92%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0.94%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1.23%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0.94%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Net Income to Company</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1.40%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1.85%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Minority Int. in Earnings</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-0.08%</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-0.13%</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0.06%</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Net Income</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3.05%</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2.81%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1.97%</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1.30%</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2.84%</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2.42%</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2.39%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1.91%</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2.39%</a:t>
                      </a:r>
                      <a:endParaRPr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aphicFrame>
        <p:nvGraphicFramePr>
          <p:cNvPr id="177" name="Google Shape;177;p31"/>
          <p:cNvGraphicFramePr/>
          <p:nvPr/>
        </p:nvGraphicFramePr>
        <p:xfrm>
          <a:off x="152400" y="152400"/>
          <a:ext cx="3000000" cy="3000000"/>
        </p:xfrm>
        <a:graphic>
          <a:graphicData uri="http://schemas.openxmlformats.org/drawingml/2006/table">
            <a:tbl>
              <a:tblPr>
                <a:noFill/>
                <a:tableStyleId>{5D258DC0-E585-4A5F-A75D-E2CA317FCF68}</a:tableStyleId>
              </a:tblPr>
              <a:tblGrid>
                <a:gridCol w="1647825"/>
                <a:gridCol w="828675"/>
                <a:gridCol w="828675"/>
                <a:gridCol w="828675"/>
                <a:gridCol w="828675"/>
                <a:gridCol w="828675"/>
                <a:gridCol w="828675"/>
                <a:gridCol w="828675"/>
                <a:gridCol w="828675"/>
                <a:gridCol w="828675"/>
              </a:tblGrid>
              <a:tr h="600075">
                <a:tc gridSpan="10" rowSpan="3">
                  <a:txBody>
                    <a:bodyPr/>
                    <a:lstStyle/>
                    <a:p>
                      <a:pPr indent="0" lvl="0" marL="0" rtl="0" algn="ctr">
                        <a:lnSpc>
                          <a:spcPct val="115000"/>
                        </a:lnSpc>
                        <a:spcBef>
                          <a:spcPts val="0"/>
                        </a:spcBef>
                        <a:spcAft>
                          <a:spcPts val="0"/>
                        </a:spcAft>
                        <a:buNone/>
                      </a:pPr>
                      <a:r>
                        <a:rPr b="1" lang="en" sz="1000"/>
                        <a:t>Dollar General Common Size Analysis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3" hMerge="1"/>
                <a:tc rowSpan="3" hMerge="1"/>
                <a:tc rowSpan="3" hMerge="1"/>
                <a:tc rowSpan="3" hMerge="1"/>
                <a:tc rowSpan="3" hMerge="1"/>
                <a:tc rowSpan="3" hMerge="1"/>
                <a:tc rowSpan="3" hMerge="1"/>
                <a:tc rowSpan="3" hMerge="1"/>
                <a:tc rowSpan="3" hMerge="1"/>
              </a:tr>
              <a:tr h="476250">
                <a:tc gridSpan="10" vMerge="1"/>
                <a:tc hMerge="1" vMerge="1"/>
                <a:tc hMerge="1" vMerge="1"/>
                <a:tc hMerge="1" vMerge="1"/>
                <a:tc hMerge="1" vMerge="1"/>
                <a:tc hMerge="1" vMerge="1"/>
                <a:tc hMerge="1" vMerge="1"/>
                <a:tc hMerge="1" vMerge="1"/>
                <a:tc hMerge="1" vMerge="1"/>
                <a:tc hMerge="1" vMerge="1"/>
              </a:tr>
              <a:tr h="476250">
                <a:tc gridSpan="10" vMerge="1"/>
                <a:tc hMerge="1" vMerge="1"/>
                <a:tc hMerge="1" vMerge="1"/>
                <a:tc hMerge="1" vMerge="1"/>
                <a:tc hMerge="1" vMerge="1"/>
                <a:tc hMerge="1" vMerge="1"/>
                <a:tc hMerge="1" vMerge="1"/>
                <a:tc hMerge="1" vMerge="1"/>
                <a:tc hMerge="1" vMerge="1"/>
                <a:tc hMerge="1" vMerge="1"/>
              </a:tr>
              <a:tr h="200025">
                <a:tc>
                  <a:txBody>
                    <a:bodyPr/>
                    <a:lstStyle/>
                    <a:p>
                      <a:pPr indent="0" lvl="0" marL="0" rtl="0" algn="ctr">
                        <a:lnSpc>
                          <a:spcPct val="115000"/>
                        </a:lnSpc>
                        <a:spcBef>
                          <a:spcPts val="0"/>
                        </a:spcBef>
                        <a:spcAft>
                          <a:spcPts val="0"/>
                        </a:spcAft>
                        <a:buNone/>
                      </a:pPr>
                      <a:r>
                        <a:rPr b="1" lang="en" sz="800"/>
                        <a:t>Year</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2016</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2017</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2018</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2019</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2020</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2021</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2022</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2023</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2024</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Revenue</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Other Revenue</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Total Revenue</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Cost Of Goods Sold</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69.04%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69.15%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69.23%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69.55%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69.41%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68.24%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68.40%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68.77%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69.71%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Gross Profit</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30.96%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30.85%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30.77%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30.45%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30.59%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31.76%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31.60%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31.23%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30.29%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Other Operating Exp., Total</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21.41%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21.44%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22.18%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22.18%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22.17%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21.22%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22.18%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23.95%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Operating Income</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9.55%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9.41%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8.59%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8.27%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8.42%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10.54%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9.42%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8.80%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6.34%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Interest Expense</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-0.56%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Net Interest Exp.</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-0.36%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-0.46%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-0.56%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EBT Incl. Unusual Items</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8.94%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8.13%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7.87%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7.93%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8.95%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8.24%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5.48%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Income Tax Expense</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3.38%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3.25%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1.57%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1.66%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1.76%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1.94%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1.85%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1.18%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800"/>
                        <a:t>Earnings from Cont. Ops.</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5.72%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5.69%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6.56%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6.20%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6.17%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7.87%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6.38%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4.29%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800"/>
                        <a:t>Net Income to Company</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5.72%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5.69%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6.56%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6.20%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6.17%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7.87%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6.38%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4.29%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623400" y="4513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Table of Contents</a:t>
            </a:r>
            <a:endParaRPr/>
          </a:p>
        </p:txBody>
      </p:sp>
      <p:sp>
        <p:nvSpPr>
          <p:cNvPr id="61" name="Google Shape;61;p14"/>
          <p:cNvSpPr txBox="1"/>
          <p:nvPr>
            <p:ph idx="1" type="body"/>
          </p:nvPr>
        </p:nvSpPr>
        <p:spPr>
          <a:xfrm>
            <a:off x="311700" y="981875"/>
            <a:ext cx="4260300" cy="355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Analysis of past financial performance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Financial Ratios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Common Size Analysis &amp; Percent Change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Strategic</a:t>
            </a:r>
            <a:r>
              <a:rPr lang="en">
                <a:solidFill>
                  <a:schemeClr val="dk1"/>
                </a:solidFill>
              </a:rPr>
              <a:t> Analysis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Factors &amp; Challenges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Methods to beat Cosco</a:t>
            </a:r>
            <a:endParaRPr>
              <a:solidFill>
                <a:schemeClr val="dk1"/>
              </a:solidFill>
            </a:endParaRPr>
          </a:p>
        </p:txBody>
      </p:sp>
      <p:pic>
        <p:nvPicPr>
          <p:cNvPr id="62" name="Google Shape;62;p14"/>
          <p:cNvPicPr preferRelativeResize="0"/>
          <p:nvPr/>
        </p:nvPicPr>
        <p:blipFill>
          <a:blip r:embed="rId3">
            <a:alphaModFix/>
          </a:blip>
          <a:stretch>
            <a:fillRect/>
          </a:stretch>
        </p:blipFill>
        <p:spPr>
          <a:xfrm>
            <a:off x="4572000" y="1111263"/>
            <a:ext cx="4267203" cy="33004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aphicFrame>
        <p:nvGraphicFramePr>
          <p:cNvPr id="182" name="Google Shape;182;p32"/>
          <p:cNvGraphicFramePr/>
          <p:nvPr/>
        </p:nvGraphicFramePr>
        <p:xfrm>
          <a:off x="152400" y="152400"/>
          <a:ext cx="3000000" cy="3000000"/>
        </p:xfrm>
        <a:graphic>
          <a:graphicData uri="http://schemas.openxmlformats.org/drawingml/2006/table">
            <a:tbl>
              <a:tblPr>
                <a:noFill/>
                <a:tableStyleId>{5D258DC0-E585-4A5F-A75D-E2CA317FCF68}</a:tableStyleId>
              </a:tblPr>
              <a:tblGrid>
                <a:gridCol w="1647825"/>
                <a:gridCol w="828675"/>
                <a:gridCol w="828675"/>
                <a:gridCol w="828675"/>
                <a:gridCol w="828675"/>
                <a:gridCol w="828675"/>
                <a:gridCol w="828675"/>
                <a:gridCol w="828675"/>
                <a:gridCol w="828675"/>
                <a:gridCol w="828675"/>
              </a:tblGrid>
              <a:tr h="600075">
                <a:tc gridSpan="10" rowSpan="3">
                  <a:txBody>
                    <a:bodyPr/>
                    <a:lstStyle/>
                    <a:p>
                      <a:pPr indent="0" lvl="0" marL="0" rtl="0" algn="ctr">
                        <a:lnSpc>
                          <a:spcPct val="115000"/>
                        </a:lnSpc>
                        <a:spcBef>
                          <a:spcPts val="0"/>
                        </a:spcBef>
                        <a:spcAft>
                          <a:spcPts val="0"/>
                        </a:spcAft>
                        <a:buNone/>
                      </a:pPr>
                      <a:r>
                        <a:rPr b="1" lang="en" sz="1000"/>
                        <a:t>Target Common Size Analysis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3" hMerge="1"/>
                <a:tc rowSpan="3" hMerge="1"/>
                <a:tc rowSpan="3" hMerge="1"/>
                <a:tc rowSpan="3" hMerge="1"/>
                <a:tc rowSpan="3" hMerge="1"/>
                <a:tc rowSpan="3" hMerge="1"/>
                <a:tc rowSpan="3" hMerge="1"/>
                <a:tc rowSpan="3" hMerge="1"/>
                <a:tc rowSpan="3" hMerge="1"/>
              </a:tr>
              <a:tr h="476250">
                <a:tc gridSpan="10" vMerge="1"/>
                <a:tc hMerge="1" vMerge="1"/>
                <a:tc hMerge="1" vMerge="1"/>
                <a:tc hMerge="1" vMerge="1"/>
                <a:tc hMerge="1" vMerge="1"/>
                <a:tc hMerge="1" vMerge="1"/>
                <a:tc hMerge="1" vMerge="1"/>
                <a:tc hMerge="1" vMerge="1"/>
                <a:tc hMerge="1" vMerge="1"/>
                <a:tc hMerge="1" vMerge="1"/>
              </a:tr>
              <a:tr h="476250">
                <a:tc gridSpan="10" vMerge="1"/>
                <a:tc hMerge="1" vMerge="1"/>
                <a:tc hMerge="1" vMerge="1"/>
                <a:tc hMerge="1" vMerge="1"/>
                <a:tc hMerge="1" vMerge="1"/>
                <a:tc hMerge="1" vMerge="1"/>
                <a:tc hMerge="1" vMerge="1"/>
                <a:tc hMerge="1" vMerge="1"/>
                <a:tc hMerge="1" vMerge="1"/>
                <a:tc hMerge="1" vMerge="1"/>
              </a:tr>
              <a:tr h="200025">
                <a:tc>
                  <a:txBody>
                    <a:bodyPr/>
                    <a:lstStyle/>
                    <a:p>
                      <a:pPr indent="0" lvl="0" marL="0" rtl="0" algn="ctr">
                        <a:lnSpc>
                          <a:spcPct val="115000"/>
                        </a:lnSpc>
                        <a:spcBef>
                          <a:spcPts val="0"/>
                        </a:spcBef>
                        <a:spcAft>
                          <a:spcPts val="0"/>
                        </a:spcAft>
                        <a:buNone/>
                      </a:pPr>
                      <a:r>
                        <a:rPr b="1" lang="en" sz="800"/>
                        <a:t>Year</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2016</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2017</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2018</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2019</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2020</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2021</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2022</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2023</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2024</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Total Revenue</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101.23%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101.29%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101.24%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101.27%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101.26%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101.33%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Cost Of Goods Sold</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70.80%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70.80%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71.22%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71.61%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71.13%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71.62%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71.66%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75.43%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72.46%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Gross Profit</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29.20%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30.07%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29.63%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30.14%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29.64%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29.67%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24.57%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27.54%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Selling General &amp; Admin Exp.</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19.62%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20.29%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20.88%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20.97%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20.96%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20.07%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18.77%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18.76%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19.80%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Depreciation &amp; Amort.</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2.67%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Other Operating Exp., Total</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22.28%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23.24%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23.98%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23.95%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22.48%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20.94%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22.05%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000"/>
                        <a:t>Operating Income</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6.91%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7.20%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6.09%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5.68%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6.13%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7.15%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8.66%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3.63%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5.49%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000"/>
                        <a:t>Interest Expense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-0.82%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-0.82%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-0.74%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-0.61%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-0.50%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000"/>
                        <a:t>Net Interest Exp.</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-0.82%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-0.82%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-0.74%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-0.61%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-0.50%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000"/>
                        <a:t>EBT Excl. Unusual Items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6.09%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6.38%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5.35%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5.06%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5.48%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8.28%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5.03%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000"/>
                        <a:t>EBT Incl. Unusual Items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6.67%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5.71%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5.06%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4.94%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5.43%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8.51%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4.93%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000"/>
                        <a:t>Income Tax Expense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2.17%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1.87%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1.19%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1.27%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1.87%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0.58%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000"/>
                        <a:t>Earnings from Cont. Ops.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4.50%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3.84%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4.05%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3.94%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4.24%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4.73%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6.64%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2.55%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3.85%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000"/>
                        <a:t>Net Income</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4.56%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3.94%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4.06%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3.95%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4.25%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4.73%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6.64%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2.55%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3.85%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aphicFrame>
        <p:nvGraphicFramePr>
          <p:cNvPr id="187" name="Google Shape;187;p33"/>
          <p:cNvGraphicFramePr/>
          <p:nvPr/>
        </p:nvGraphicFramePr>
        <p:xfrm>
          <a:off x="152400" y="152400"/>
          <a:ext cx="3000000" cy="3000000"/>
        </p:xfrm>
        <a:graphic>
          <a:graphicData uri="http://schemas.openxmlformats.org/drawingml/2006/table">
            <a:tbl>
              <a:tblPr>
                <a:noFill/>
                <a:tableStyleId>{5D258DC0-E585-4A5F-A75D-E2CA317FCF68}</a:tableStyleId>
              </a:tblPr>
              <a:tblGrid>
                <a:gridCol w="1647825"/>
                <a:gridCol w="828675"/>
                <a:gridCol w="828675"/>
                <a:gridCol w="828675"/>
                <a:gridCol w="828675"/>
                <a:gridCol w="828675"/>
                <a:gridCol w="828675"/>
                <a:gridCol w="828675"/>
                <a:gridCol w="828675"/>
                <a:gridCol w="828675"/>
              </a:tblGrid>
              <a:tr h="600075">
                <a:tc gridSpan="10" rowSpan="3">
                  <a:txBody>
                    <a:bodyPr/>
                    <a:lstStyle/>
                    <a:p>
                      <a:pPr indent="0" lvl="0" marL="0" rtl="0" algn="ctr">
                        <a:lnSpc>
                          <a:spcPct val="115000"/>
                        </a:lnSpc>
                        <a:spcBef>
                          <a:spcPts val="0"/>
                        </a:spcBef>
                        <a:spcAft>
                          <a:spcPts val="0"/>
                        </a:spcAft>
                        <a:buNone/>
                      </a:pPr>
                      <a:r>
                        <a:rPr b="1" lang="en"/>
                        <a:t>Costco Common Size Analysis</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3" hMerge="1"/>
                <a:tc rowSpan="3" hMerge="1"/>
                <a:tc rowSpan="3" hMerge="1"/>
                <a:tc rowSpan="3" hMerge="1"/>
                <a:tc rowSpan="3" hMerge="1"/>
                <a:tc rowSpan="3" hMerge="1"/>
                <a:tc rowSpan="3" hMerge="1"/>
                <a:tc rowSpan="3" hMerge="1"/>
                <a:tc rowSpan="3" hMerge="1"/>
              </a:tr>
              <a:tr h="476250">
                <a:tc gridSpan="10" vMerge="1"/>
                <a:tc hMerge="1" vMerge="1"/>
                <a:tc hMerge="1" vMerge="1"/>
                <a:tc hMerge="1" vMerge="1"/>
                <a:tc hMerge="1" vMerge="1"/>
                <a:tc hMerge="1" vMerge="1"/>
                <a:tc hMerge="1" vMerge="1"/>
                <a:tc hMerge="1" vMerge="1"/>
                <a:tc hMerge="1" vMerge="1"/>
                <a:tc hMerge="1" vMerge="1"/>
              </a:tr>
              <a:tr h="476250">
                <a:tc gridSpan="10" vMerge="1"/>
                <a:tc hMerge="1" vMerge="1"/>
                <a:tc hMerge="1" vMerge="1"/>
                <a:tc hMerge="1" vMerge="1"/>
                <a:tc hMerge="1" vMerge="1"/>
                <a:tc hMerge="1" vMerge="1"/>
                <a:tc hMerge="1" vMerge="1"/>
                <a:tc hMerge="1" vMerge="1"/>
                <a:tc hMerge="1" vMerge="1"/>
                <a:tc hMerge="1" vMerge="1"/>
              </a:tr>
              <a:tr h="200025">
                <a:tc>
                  <a:txBody>
                    <a:bodyPr/>
                    <a:lstStyle/>
                    <a:p>
                      <a:pPr indent="0" lvl="0" marL="0" rtl="0" algn="ctr">
                        <a:lnSpc>
                          <a:spcPct val="115000"/>
                        </a:lnSpc>
                        <a:spcBef>
                          <a:spcPts val="0"/>
                        </a:spcBef>
                        <a:spcAft>
                          <a:spcPts val="0"/>
                        </a:spcAft>
                        <a:buNone/>
                      </a:pPr>
                      <a:r>
                        <a:rPr b="1" lang="en" sz="800"/>
                        <a:t>Year</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2016</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2017</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2018</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2019</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2020</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2021</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2022</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2023</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2024</a:t>
                      </a:r>
                      <a:endParaRPr b="1" sz="8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Revenue</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Cost Of Goods Sold</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86.68%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86.71%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86.99%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87.02%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86.91%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87.12%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87.85%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87.58%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87.39%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Gross Profit</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13.32%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13.29%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13.01%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12.98%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13.09%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12.88%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12.15%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12.42%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12.61%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Selling General &amp; Admin Exp.</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10.04%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9.80%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9.82%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9.83%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9.42%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8.66%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8.91%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8.96%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Other Operating Exp., Total</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10.23%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9.85%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9.88%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9.83%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9.42%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8.66%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8.91%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8.96%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Operating Income</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3.26%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3.47%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3.49%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3.51%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3.65%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Interest Expense</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Interest and Invest. Income</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0.21%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Net Interest Exp.</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-0.07%</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0.14%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Currency Exchange Gains (Loss)</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Other Non-Operating Inc. (Exp.)</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0.03%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EBT Excl. Unusual Items</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3.05%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3.14%</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3.12%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3.22%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3.45%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3.51%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3.66%</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3.83%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Income Tax Expense</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1.03%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0.69%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0.78%</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0.82%</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0.85%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0.91%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0.93%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800"/>
                        <a:t>Earnings from Cont. Ops.</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2.61%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2.60%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800"/>
                        <a:t>Net Income to Company</a:t>
                      </a:r>
                      <a:endParaRPr b="1"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2.25%</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2.43%</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2.59%</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2.61%</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2.60%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2.90%</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aphicFrame>
        <p:nvGraphicFramePr>
          <p:cNvPr id="192" name="Google Shape;192;p34"/>
          <p:cNvGraphicFramePr/>
          <p:nvPr/>
        </p:nvGraphicFramePr>
        <p:xfrm>
          <a:off x="1272388" y="598600"/>
          <a:ext cx="3000000" cy="3000000"/>
        </p:xfrm>
        <a:graphic>
          <a:graphicData uri="http://schemas.openxmlformats.org/drawingml/2006/table">
            <a:tbl>
              <a:tblPr>
                <a:noFill/>
                <a:tableStyleId>{5D258DC0-E585-4A5F-A75D-E2CA317FCF68}</a:tableStyleId>
              </a:tblPr>
              <a:tblGrid>
                <a:gridCol w="1976300"/>
                <a:gridCol w="1155725"/>
                <a:gridCol w="1155725"/>
                <a:gridCol w="1155725"/>
                <a:gridCol w="1155725"/>
              </a:tblGrid>
              <a:tr h="261500">
                <a:tc gridSpan="5">
                  <a:txBody>
                    <a:bodyPr/>
                    <a:lstStyle/>
                    <a:p>
                      <a:pPr indent="0" lvl="0" marL="0" rtl="0" algn="ctr">
                        <a:lnSpc>
                          <a:spcPct val="115000"/>
                        </a:lnSpc>
                        <a:spcBef>
                          <a:spcPts val="0"/>
                        </a:spcBef>
                        <a:spcAft>
                          <a:spcPts val="0"/>
                        </a:spcAft>
                        <a:buNone/>
                      </a:pPr>
                      <a:r>
                        <a:rPr b="1" lang="en" sz="1000"/>
                        <a:t>Common Size Analysis 2024</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hMerge="1"/>
              </a:tr>
              <a:tr h="261500">
                <a:tc>
                  <a:txBody>
                    <a:bodyPr/>
                    <a:lstStyle/>
                    <a:p>
                      <a:pPr indent="0" lvl="0" marL="0" rtl="0" algn="ctr">
                        <a:lnSpc>
                          <a:spcPct val="115000"/>
                        </a:lnSpc>
                        <a:spcBef>
                          <a:spcPts val="0"/>
                        </a:spcBef>
                        <a:spcAft>
                          <a:spcPts val="0"/>
                        </a:spcAft>
                        <a:buNone/>
                      </a:pPr>
                      <a:r>
                        <a:rPr b="1" lang="en" sz="1000"/>
                        <a:t>Item</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Walmart</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Target</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Dollar General</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Costco</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Revenue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Other Revenue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Total Revenue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Cost Of Goods Sold</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75.62%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72.46%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69.71%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87.39%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3400">
                <a:tc>
                  <a:txBody>
                    <a:bodyPr/>
                    <a:lstStyle/>
                    <a:p>
                      <a:pPr indent="0" lvl="0" marL="0" rtl="0" algn="ctr">
                        <a:lnSpc>
                          <a:spcPct val="115000"/>
                        </a:lnSpc>
                        <a:spcBef>
                          <a:spcPts val="0"/>
                        </a:spcBef>
                        <a:spcAft>
                          <a:spcPts val="0"/>
                        </a:spcAft>
                        <a:buNone/>
                      </a:pPr>
                      <a:r>
                        <a:rPr lang="en" sz="1000"/>
                        <a:t>Gross Profit</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24.38%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27.54%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30.29%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12.61%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3400">
                <a:tc>
                  <a:txBody>
                    <a:bodyPr/>
                    <a:lstStyle/>
                    <a:p>
                      <a:pPr indent="0" lvl="0" marL="0" rtl="0" algn="ctr">
                        <a:lnSpc>
                          <a:spcPct val="115000"/>
                        </a:lnSpc>
                        <a:spcBef>
                          <a:spcPts val="0"/>
                        </a:spcBef>
                        <a:spcAft>
                          <a:spcPts val="0"/>
                        </a:spcAft>
                        <a:buNone/>
                      </a:pPr>
                      <a:r>
                        <a:rPr lang="en" sz="1000"/>
                        <a:t>Other Operating Exp., Total</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20.21%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22.05%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23.95%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8.96%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Operating Income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4.17%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5.49%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6.34%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3.65%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Interest Expense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-0.84%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-0.07%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Net Interest Exp.</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-0.33%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-0.47%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-0.84%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0.14%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EBT Incl. Unusual Items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3.37%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4.93%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5.48%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3.83%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Income Tax Expense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0.86%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1.08%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1.18%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0.93%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Earnings from Cont. Ops.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2.51%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3.85%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4.29%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2.90%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1500">
                <a:tc>
                  <a:txBody>
                    <a:bodyPr/>
                    <a:lstStyle/>
                    <a:p>
                      <a:pPr indent="0" lvl="0" marL="0" rtl="0" algn="ctr">
                        <a:lnSpc>
                          <a:spcPct val="115000"/>
                        </a:lnSpc>
                        <a:spcBef>
                          <a:spcPts val="0"/>
                        </a:spcBef>
                        <a:spcAft>
                          <a:spcPts val="0"/>
                        </a:spcAft>
                        <a:buNone/>
                      </a:pPr>
                      <a:r>
                        <a:rPr lang="en" sz="1000"/>
                        <a:t>Net Income to Company</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2.51%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3.85%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4.29%</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2.90%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Percent Change Analysis: Cumulative Revenue Growth </a:t>
            </a:r>
            <a:endParaRPr/>
          </a:p>
        </p:txBody>
      </p:sp>
      <p:sp>
        <p:nvSpPr>
          <p:cNvPr id="198" name="Google Shape;198;p3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Costco &amp; Dollar General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Revenues more than doubled from 2016-2024</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Less mature firms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Target &amp; Walmart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Slow growth</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Participation in inflation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Likely due to firm maturity</a:t>
            </a:r>
            <a:endParaRPr>
              <a:solidFill>
                <a:schemeClr val="dk1"/>
              </a:solidFill>
            </a:endParaRPr>
          </a:p>
        </p:txBody>
      </p:sp>
      <p:pic>
        <p:nvPicPr>
          <p:cNvPr id="199" name="Google Shape;199;p35" title="Chart"/>
          <p:cNvPicPr preferRelativeResize="0"/>
          <p:nvPr/>
        </p:nvPicPr>
        <p:blipFill>
          <a:blip r:embed="rId3">
            <a:alphaModFix/>
          </a:blip>
          <a:stretch>
            <a:fillRect/>
          </a:stretch>
        </p:blipFill>
        <p:spPr>
          <a:xfrm>
            <a:off x="4724400" y="1170125"/>
            <a:ext cx="4267200" cy="26385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Percent Change Analysis: Cumulative Asset Growth</a:t>
            </a:r>
            <a:endParaRPr/>
          </a:p>
        </p:txBody>
      </p:sp>
      <p:sp>
        <p:nvSpPr>
          <p:cNvPr id="205" name="Google Shape;205;p3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Dollar General &amp; Costco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Large asset expansion</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Especially</a:t>
            </a:r>
            <a:r>
              <a:rPr lang="en">
                <a:solidFill>
                  <a:schemeClr val="dk1"/>
                </a:solidFill>
              </a:rPr>
              <a:t> Dollar General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Dollar General’s jump in 2019</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Change in </a:t>
            </a:r>
            <a:r>
              <a:rPr lang="en">
                <a:solidFill>
                  <a:schemeClr val="dk1"/>
                </a:solidFill>
              </a:rPr>
              <a:t>corporate</a:t>
            </a:r>
            <a:r>
              <a:rPr lang="en">
                <a:solidFill>
                  <a:schemeClr val="dk1"/>
                </a:solidFill>
              </a:rPr>
              <a:t> </a:t>
            </a:r>
            <a:r>
              <a:rPr lang="en">
                <a:solidFill>
                  <a:schemeClr val="dk1"/>
                </a:solidFill>
              </a:rPr>
              <a:t>strategy</a:t>
            </a:r>
            <a:r>
              <a:rPr lang="en">
                <a:solidFill>
                  <a:schemeClr val="dk1"/>
                </a:solidFill>
              </a:rPr>
              <a:t> </a:t>
            </a:r>
            <a:endParaRPr>
              <a:solidFill>
                <a:schemeClr val="dk1"/>
              </a:solidFill>
            </a:endParaRPr>
          </a:p>
          <a:p>
            <a:pPr indent="-317500" lvl="3" marL="1828800" rtl="0" algn="l">
              <a:spcBef>
                <a:spcPts val="0"/>
              </a:spcBef>
              <a:spcAft>
                <a:spcPts val="0"/>
              </a:spcAft>
              <a:buClr>
                <a:schemeClr val="dk1"/>
              </a:buClr>
              <a:buSzPts val="1400"/>
              <a:buChar char="●"/>
            </a:pPr>
            <a:r>
              <a:rPr lang="en">
                <a:solidFill>
                  <a:schemeClr val="dk1"/>
                </a:solidFill>
              </a:rPr>
              <a:t>Focus on rural areas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Walmart &amp; 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Very slow asset growth</a:t>
            </a:r>
            <a:endParaRPr>
              <a:solidFill>
                <a:schemeClr val="dk1"/>
              </a:solidFill>
            </a:endParaRPr>
          </a:p>
        </p:txBody>
      </p:sp>
      <p:pic>
        <p:nvPicPr>
          <p:cNvPr id="206" name="Google Shape;206;p36" title="Chart"/>
          <p:cNvPicPr preferRelativeResize="0"/>
          <p:nvPr/>
        </p:nvPicPr>
        <p:blipFill>
          <a:blip r:embed="rId3">
            <a:alphaModFix/>
          </a:blip>
          <a:stretch>
            <a:fillRect/>
          </a:stretch>
        </p:blipFill>
        <p:spPr>
          <a:xfrm>
            <a:off x="4724400" y="1170125"/>
            <a:ext cx="4267200" cy="26385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Percent Change Analysis: Cumulative LT Debt Growth</a:t>
            </a:r>
            <a:endParaRPr/>
          </a:p>
        </p:txBody>
      </p:sp>
      <p:sp>
        <p:nvSpPr>
          <p:cNvPr id="212" name="Google Shape;212;p3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Costco &amp; Dollar General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Costco:</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Initial</a:t>
            </a:r>
            <a:r>
              <a:rPr lang="en">
                <a:solidFill>
                  <a:schemeClr val="dk1"/>
                </a:solidFill>
              </a:rPr>
              <a:t> rise in debt</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Subsequent decrease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Dollar General:</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Large increase in debt since 2016</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Walmart &amp; 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Stable debt levels</a:t>
            </a:r>
            <a:endParaRPr>
              <a:solidFill>
                <a:schemeClr val="dk1"/>
              </a:solidFill>
            </a:endParaRPr>
          </a:p>
        </p:txBody>
      </p:sp>
      <p:pic>
        <p:nvPicPr>
          <p:cNvPr id="213" name="Google Shape;213;p37" title="Chart"/>
          <p:cNvPicPr preferRelativeResize="0"/>
          <p:nvPr/>
        </p:nvPicPr>
        <p:blipFill>
          <a:blip r:embed="rId3">
            <a:alphaModFix/>
          </a:blip>
          <a:stretch>
            <a:fillRect/>
          </a:stretch>
        </p:blipFill>
        <p:spPr>
          <a:xfrm>
            <a:off x="4753200" y="1541400"/>
            <a:ext cx="4267200" cy="26385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Percent Change Analysis: Cumulative Gross PPE Growth</a:t>
            </a:r>
            <a:endParaRPr/>
          </a:p>
        </p:txBody>
      </p:sp>
      <p:sp>
        <p:nvSpPr>
          <p:cNvPr id="219" name="Google Shape;219;p3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Dollar General’s massive PPE expansion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Shift in strategy in 2019</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Mostly debt financed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Non-organic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Has </a:t>
            </a:r>
            <a:r>
              <a:rPr lang="en">
                <a:solidFill>
                  <a:schemeClr val="dk1"/>
                </a:solidFill>
              </a:rPr>
              <a:t>acquired</a:t>
            </a:r>
            <a:r>
              <a:rPr lang="en">
                <a:solidFill>
                  <a:schemeClr val="dk1"/>
                </a:solidFill>
              </a:rPr>
              <a:t> more stores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Organic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Walmart &amp; 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Low PPE expansion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Likely already due to maturity</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220" name="Google Shape;220;p38" title="Chart"/>
          <p:cNvPicPr preferRelativeResize="0"/>
          <p:nvPr/>
        </p:nvPicPr>
        <p:blipFill>
          <a:blip r:embed="rId3">
            <a:alphaModFix/>
          </a:blip>
          <a:stretch>
            <a:fillRect/>
          </a:stretch>
        </p:blipFill>
        <p:spPr>
          <a:xfrm>
            <a:off x="4760400" y="1541400"/>
            <a:ext cx="4267200" cy="26385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Percent Change Analysis: Cumulative FCF Growth</a:t>
            </a:r>
            <a:endParaRPr/>
          </a:p>
        </p:txBody>
      </p:sp>
      <p:sp>
        <p:nvSpPr>
          <p:cNvPr id="226" name="Google Shape;226;p3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Costco &amp; Dollar General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Massive growth in FCF (10x)</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Costco’s growth appears to be more organic</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Dollar General’s appears to be more inorganic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Walmart &amp; 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Target appears to be struggling to maintain existing FCF</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Walmart has seen a steady increase (100 to 150).</a:t>
            </a:r>
            <a:endParaRPr>
              <a:solidFill>
                <a:schemeClr val="dk1"/>
              </a:solidFill>
            </a:endParaRPr>
          </a:p>
        </p:txBody>
      </p:sp>
      <p:pic>
        <p:nvPicPr>
          <p:cNvPr id="227" name="Google Shape;227;p39" title="Chart"/>
          <p:cNvPicPr preferRelativeResize="0"/>
          <p:nvPr/>
        </p:nvPicPr>
        <p:blipFill>
          <a:blip r:embed="rId3">
            <a:alphaModFix/>
          </a:blip>
          <a:stretch>
            <a:fillRect/>
          </a:stretch>
        </p:blipFill>
        <p:spPr>
          <a:xfrm>
            <a:off x="4760400" y="1541400"/>
            <a:ext cx="4267200" cy="26385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Conclusions</a:t>
            </a:r>
            <a:endParaRPr/>
          </a:p>
        </p:txBody>
      </p:sp>
      <p:sp>
        <p:nvSpPr>
          <p:cNvPr id="233" name="Google Shape;233;p4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Walmart &amp; 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Slow asset &amp; PPE growth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Stable </a:t>
            </a:r>
            <a:r>
              <a:rPr lang="en">
                <a:solidFill>
                  <a:schemeClr val="dk1"/>
                </a:solidFill>
              </a:rPr>
              <a:t>cash flows</a:t>
            </a:r>
            <a:r>
              <a:rPr lang="en">
                <a:solidFill>
                  <a:schemeClr val="dk1"/>
                </a:solidFill>
              </a:rPr>
              <a:t> reflective of firm maturity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 &amp; Dollar General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Large asset and PPE growth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Inorganic vs Organic growth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Costco benefits from “organic growth”</a:t>
            </a:r>
            <a:endParaRPr>
              <a:solidFill>
                <a:schemeClr val="dk1"/>
              </a:solidFill>
            </a:endParaRPr>
          </a:p>
        </p:txBody>
      </p:sp>
      <p:graphicFrame>
        <p:nvGraphicFramePr>
          <p:cNvPr id="234" name="Google Shape;234;p40"/>
          <p:cNvGraphicFramePr/>
          <p:nvPr/>
        </p:nvGraphicFramePr>
        <p:xfrm>
          <a:off x="5578150" y="1981425"/>
          <a:ext cx="3000000" cy="3000000"/>
        </p:xfrm>
        <a:graphic>
          <a:graphicData uri="http://schemas.openxmlformats.org/drawingml/2006/table">
            <a:tbl>
              <a:tblPr>
                <a:noFill/>
                <a:tableStyleId>{5D258DC0-E585-4A5F-A75D-E2CA317FCF68}</a:tableStyleId>
              </a:tblPr>
              <a:tblGrid>
                <a:gridCol w="1325725"/>
                <a:gridCol w="1325725"/>
              </a:tblGrid>
              <a:tr h="393550">
                <a:tc gridSpan="2">
                  <a:txBody>
                    <a:bodyPr/>
                    <a:lstStyle/>
                    <a:p>
                      <a:pPr indent="0" lvl="0" marL="0" rtl="0" algn="ctr">
                        <a:lnSpc>
                          <a:spcPct val="115000"/>
                        </a:lnSpc>
                        <a:spcBef>
                          <a:spcPts val="0"/>
                        </a:spcBef>
                        <a:spcAft>
                          <a:spcPts val="0"/>
                        </a:spcAft>
                        <a:buNone/>
                      </a:pPr>
                      <a:r>
                        <a:rPr lang="en" sz="1000"/>
                        <a:t>Increase in Total Debt</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393550">
                <a:tc>
                  <a:txBody>
                    <a:bodyPr/>
                    <a:lstStyle/>
                    <a:p>
                      <a:pPr indent="0" lvl="0" marL="0" rtl="0" algn="ctr">
                        <a:lnSpc>
                          <a:spcPct val="115000"/>
                        </a:lnSpc>
                        <a:spcBef>
                          <a:spcPts val="0"/>
                        </a:spcBef>
                        <a:spcAft>
                          <a:spcPts val="0"/>
                        </a:spcAft>
                        <a:buNone/>
                      </a:pPr>
                      <a:r>
                        <a:rPr lang="en" sz="1000"/>
                        <a:t>Costco</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Dollar General</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3550">
                <a:tc>
                  <a:txBody>
                    <a:bodyPr/>
                    <a:lstStyle/>
                    <a:p>
                      <a:pPr indent="0" lvl="0" marL="0" rtl="0" algn="ctr">
                        <a:lnSpc>
                          <a:spcPct val="115000"/>
                        </a:lnSpc>
                        <a:spcBef>
                          <a:spcPts val="0"/>
                        </a:spcBef>
                        <a:spcAft>
                          <a:spcPts val="0"/>
                        </a:spcAft>
                        <a:buNone/>
                      </a:pPr>
                      <a:r>
                        <a:rPr lang="en" sz="1000"/>
                        <a:t>92.77%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509.00%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572450" y="445025"/>
            <a:ext cx="825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Strategies </a:t>
            </a:r>
            <a:endParaRPr/>
          </a:p>
        </p:txBody>
      </p:sp>
      <p:sp>
        <p:nvSpPr>
          <p:cNvPr id="240" name="Google Shape;240;p41"/>
          <p:cNvSpPr txBox="1"/>
          <p:nvPr>
            <p:ph idx="1" type="body"/>
          </p:nvPr>
        </p:nvSpPr>
        <p:spPr>
          <a:xfrm>
            <a:off x="4572000" y="1152475"/>
            <a:ext cx="4103100" cy="364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900">
                <a:solidFill>
                  <a:schemeClr val="dk1"/>
                </a:solidFill>
              </a:rPr>
              <a:t>Costco prioritizes membership fees over product margins. By capping markups at 14% (vs. 24-40% for typical retailers), they drive extreme customer loyalty and membership renewals. </a:t>
            </a:r>
            <a:endParaRPr sz="1900">
              <a:solidFill>
                <a:schemeClr val="dk1"/>
              </a:solidFill>
            </a:endParaRPr>
          </a:p>
          <a:p>
            <a:pPr indent="-349250" lvl="0" marL="457200" rtl="0" algn="l">
              <a:spcBef>
                <a:spcPts val="1200"/>
              </a:spcBef>
              <a:spcAft>
                <a:spcPts val="0"/>
              </a:spcAft>
              <a:buClr>
                <a:schemeClr val="dk1"/>
              </a:buClr>
              <a:buSzPts val="1900"/>
              <a:buChar char="●"/>
            </a:pPr>
            <a:r>
              <a:rPr lang="en" sz="1900">
                <a:solidFill>
                  <a:schemeClr val="dk1"/>
                </a:solidFill>
              </a:rPr>
              <a:t>Bulk-only packaging to reduce unit costs</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Annual membership model </a:t>
            </a:r>
            <a:endParaRPr sz="1900">
              <a:solidFill>
                <a:schemeClr val="dk1"/>
              </a:solidFill>
            </a:endParaRPr>
          </a:p>
        </p:txBody>
      </p:sp>
      <p:sp>
        <p:nvSpPr>
          <p:cNvPr id="241" name="Google Shape;241;p41"/>
          <p:cNvSpPr txBox="1"/>
          <p:nvPr>
            <p:ph idx="1" type="body"/>
          </p:nvPr>
        </p:nvSpPr>
        <p:spPr>
          <a:xfrm>
            <a:off x="1139650" y="1763575"/>
            <a:ext cx="2733300" cy="2194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7800">
                <a:solidFill>
                  <a:schemeClr val="dk1"/>
                </a:solidFill>
              </a:rPr>
              <a:t>14%</a:t>
            </a:r>
            <a:endParaRPr sz="7800">
              <a:solidFill>
                <a:schemeClr val="dk1"/>
              </a:solidFill>
            </a:endParaRPr>
          </a:p>
          <a:p>
            <a:pPr indent="0" lvl="0" marL="0" rtl="0" algn="ctr">
              <a:spcBef>
                <a:spcPts val="1200"/>
              </a:spcBef>
              <a:spcAft>
                <a:spcPts val="1200"/>
              </a:spcAft>
              <a:buNone/>
            </a:pPr>
            <a:r>
              <a:rPr lang="en" sz="1900">
                <a:solidFill>
                  <a:schemeClr val="dk1"/>
                </a:solidFill>
              </a:rPr>
              <a:t>Maximum Price Markup</a:t>
            </a:r>
            <a:endParaRPr sz="1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Profitability: Gross Margin</a:t>
            </a:r>
            <a:endParaRPr/>
          </a:p>
        </p:txBody>
      </p:sp>
      <p:sp>
        <p:nvSpPr>
          <p:cNvPr id="68" name="Google Shape;68;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Gross margins are consistent overtime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 has the lowest markups out of the firms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Slight reductions in Target margins as a result of markup reductions</a:t>
            </a:r>
            <a:endParaRPr>
              <a:solidFill>
                <a:schemeClr val="dk1"/>
              </a:solidFill>
            </a:endParaRPr>
          </a:p>
        </p:txBody>
      </p:sp>
      <p:pic>
        <p:nvPicPr>
          <p:cNvPr id="69" name="Google Shape;69;p15" title="Chart"/>
          <p:cNvPicPr preferRelativeResize="0"/>
          <p:nvPr/>
        </p:nvPicPr>
        <p:blipFill>
          <a:blip r:embed="rId3">
            <a:alphaModFix/>
          </a:blip>
          <a:stretch>
            <a:fillRect/>
          </a:stretch>
        </p:blipFill>
        <p:spPr>
          <a:xfrm>
            <a:off x="4724400" y="1170125"/>
            <a:ext cx="4267201" cy="26370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 Minimal Operating Costs</a:t>
            </a:r>
            <a:endParaRPr/>
          </a:p>
        </p:txBody>
      </p:sp>
      <p:sp>
        <p:nvSpPr>
          <p:cNvPr id="247" name="Google Shape;24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Warehouse Efficiency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Facilities: Concrete floors and simple lighting reduce capital expenditures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Direct Floor Stocking: Forklifts deliver pallets directly to the floor to minimize labor costs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Cross- Docking: Trucks meet at hubs to reload same-day, ensuring full </a:t>
            </a:r>
            <a:r>
              <a:rPr lang="en">
                <a:solidFill>
                  <a:schemeClr val="dk1"/>
                </a:solidFill>
              </a:rPr>
              <a:t>capacity</a:t>
            </a:r>
            <a:r>
              <a:rPr lang="en">
                <a:solidFill>
                  <a:schemeClr val="dk1"/>
                </a:solidFill>
              </a:rPr>
              <a:t> and zero storage time </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 Inventory and Pricing</a:t>
            </a:r>
            <a:endParaRPr/>
          </a:p>
        </p:txBody>
      </p:sp>
      <p:sp>
        <p:nvSpPr>
          <p:cNvPr id="253" name="Google Shape;253;p43"/>
          <p:cNvSpPr txBox="1"/>
          <p:nvPr>
            <p:ph idx="1" type="body"/>
          </p:nvPr>
        </p:nvSpPr>
        <p:spPr>
          <a:xfrm>
            <a:off x="311700" y="1152475"/>
            <a:ext cx="40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SKU Discipline </a:t>
            </a:r>
            <a:endParaRPr>
              <a:solidFill>
                <a:schemeClr val="dk1"/>
              </a:solidFill>
            </a:endParaRPr>
          </a:p>
          <a:p>
            <a:pPr indent="0" lvl="0" marL="0" rtl="0" algn="l">
              <a:spcBef>
                <a:spcPts val="1200"/>
              </a:spcBef>
              <a:spcAft>
                <a:spcPts val="1200"/>
              </a:spcAft>
              <a:buNone/>
            </a:pPr>
            <a:r>
              <a:rPr lang="en">
                <a:solidFill>
                  <a:schemeClr val="dk1"/>
                </a:solidFill>
              </a:rPr>
              <a:t>Costco carries only 4,000 SKUs compared to 40,000 at typical grocery stores. This limited selection increases volume per item and negotiating power with vendors. </a:t>
            </a:r>
            <a:endParaRPr>
              <a:solidFill>
                <a:schemeClr val="dk1"/>
              </a:solidFill>
            </a:endParaRPr>
          </a:p>
        </p:txBody>
      </p:sp>
      <p:sp>
        <p:nvSpPr>
          <p:cNvPr id="254" name="Google Shape;254;p43"/>
          <p:cNvSpPr txBox="1"/>
          <p:nvPr>
            <p:ph idx="1" type="body"/>
          </p:nvPr>
        </p:nvSpPr>
        <p:spPr>
          <a:xfrm>
            <a:off x="4572000" y="1152475"/>
            <a:ext cx="40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Vendor Negotiation </a:t>
            </a:r>
            <a:endParaRPr>
              <a:solidFill>
                <a:schemeClr val="dk1"/>
              </a:solidFill>
            </a:endParaRPr>
          </a:p>
          <a:p>
            <a:pPr indent="0" lvl="0" marL="0" rtl="0" algn="l">
              <a:spcBef>
                <a:spcPts val="1200"/>
              </a:spcBef>
              <a:spcAft>
                <a:spcPts val="1200"/>
              </a:spcAft>
              <a:buNone/>
            </a:pPr>
            <a:r>
              <a:rPr lang="en">
                <a:solidFill>
                  <a:schemeClr val="dk1"/>
                </a:solidFill>
              </a:rPr>
              <a:t>They demand production savings be passed to their customers. By ordering simple variations (e.g., one color/ply), manufacturers reduce production line switches.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Strengths </a:t>
            </a:r>
            <a:endParaRPr/>
          </a:p>
        </p:txBody>
      </p:sp>
      <p:sp>
        <p:nvSpPr>
          <p:cNvPr id="260" name="Google Shape;260;p44"/>
          <p:cNvSpPr txBox="1"/>
          <p:nvPr>
            <p:ph idx="1" type="body"/>
          </p:nvPr>
        </p:nvSpPr>
        <p:spPr>
          <a:xfrm>
            <a:off x="311700" y="1152475"/>
            <a:ext cx="264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High Efficiency </a:t>
            </a:r>
            <a:endParaRPr>
              <a:solidFill>
                <a:schemeClr val="dk1"/>
              </a:solidFill>
            </a:endParaRPr>
          </a:p>
          <a:p>
            <a:pPr indent="0" lvl="0" marL="0" rtl="0" algn="l">
              <a:spcBef>
                <a:spcPts val="1200"/>
              </a:spcBef>
              <a:spcAft>
                <a:spcPts val="1200"/>
              </a:spcAft>
              <a:buNone/>
            </a:pPr>
            <a:r>
              <a:rPr lang="en">
                <a:solidFill>
                  <a:schemeClr val="dk1"/>
                </a:solidFill>
              </a:rPr>
              <a:t>Costco claims the best operating efficiency in the business, managing margins down to the basis point in their reports. </a:t>
            </a:r>
            <a:endParaRPr>
              <a:solidFill>
                <a:schemeClr val="dk1"/>
              </a:solidFill>
            </a:endParaRPr>
          </a:p>
        </p:txBody>
      </p:sp>
      <p:sp>
        <p:nvSpPr>
          <p:cNvPr id="261" name="Google Shape;261;p44"/>
          <p:cNvSpPr txBox="1"/>
          <p:nvPr>
            <p:ph idx="1" type="body"/>
          </p:nvPr>
        </p:nvSpPr>
        <p:spPr>
          <a:xfrm>
            <a:off x="3250050" y="1152475"/>
            <a:ext cx="264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Private Label Power</a:t>
            </a:r>
            <a:endParaRPr>
              <a:solidFill>
                <a:schemeClr val="dk1"/>
              </a:solidFill>
            </a:endParaRPr>
          </a:p>
          <a:p>
            <a:pPr indent="0" lvl="0" marL="0" rtl="0" algn="l">
              <a:spcBef>
                <a:spcPts val="1200"/>
              </a:spcBef>
              <a:spcAft>
                <a:spcPts val="1200"/>
              </a:spcAft>
              <a:buNone/>
            </a:pPr>
            <a:r>
              <a:rPr lang="en">
                <a:solidFill>
                  <a:schemeClr val="dk1"/>
                </a:solidFill>
              </a:rPr>
              <a:t>Kirkland Signature provides high-quality, low-cost alternatives that fill market gaps and increase member value.</a:t>
            </a:r>
            <a:endParaRPr>
              <a:solidFill>
                <a:schemeClr val="dk1"/>
              </a:solidFill>
            </a:endParaRPr>
          </a:p>
        </p:txBody>
      </p:sp>
      <p:sp>
        <p:nvSpPr>
          <p:cNvPr id="262" name="Google Shape;262;p44"/>
          <p:cNvSpPr txBox="1"/>
          <p:nvPr>
            <p:ph idx="1" type="body"/>
          </p:nvPr>
        </p:nvSpPr>
        <p:spPr>
          <a:xfrm>
            <a:off x="6188400" y="1152475"/>
            <a:ext cx="264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Management Stability </a:t>
            </a:r>
            <a:endParaRPr>
              <a:solidFill>
                <a:schemeClr val="dk1"/>
              </a:solidFill>
            </a:endParaRPr>
          </a:p>
          <a:p>
            <a:pPr indent="0" lvl="0" marL="0" rtl="0" algn="l">
              <a:spcBef>
                <a:spcPts val="1200"/>
              </a:spcBef>
              <a:spcAft>
                <a:spcPts val="1200"/>
              </a:spcAft>
              <a:buNone/>
            </a:pPr>
            <a:r>
              <a:rPr lang="en">
                <a:solidFill>
                  <a:schemeClr val="dk1"/>
                </a:solidFill>
              </a:rPr>
              <a:t>Consistent leadership (Sinegal and Brotman) since founding, unlike competitors with high management turnover.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Weaknesses</a:t>
            </a:r>
            <a:endParaRPr/>
          </a:p>
        </p:txBody>
      </p:sp>
      <p:sp>
        <p:nvSpPr>
          <p:cNvPr id="268" name="Google Shape;268;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Lower Visit Frequency: Members visit roughly 9 times per year, compared to 12 times per year for BJ’s Wholesale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Vulnerable Gross Margins: Relying on extremely low markups means even minor operating cost spikes can threaten profitability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Hyper-Limited Selection: The 4,000 SKU limit may alienate customers looking for specific niche brands or varieties </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 in the Retail Industry </a:t>
            </a:r>
            <a:endParaRPr/>
          </a:p>
        </p:txBody>
      </p:sp>
      <p:sp>
        <p:nvSpPr>
          <p:cNvPr id="274" name="Google Shape;274;p46"/>
          <p:cNvSpPr txBox="1"/>
          <p:nvPr>
            <p:ph idx="1" type="body"/>
          </p:nvPr>
        </p:nvSpPr>
        <p:spPr>
          <a:xfrm>
            <a:off x="311700" y="1152475"/>
            <a:ext cx="4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Market Saturation </a:t>
            </a:r>
            <a:endParaRPr>
              <a:solidFill>
                <a:schemeClr val="dk1"/>
              </a:solidFill>
            </a:endParaRPr>
          </a:p>
          <a:p>
            <a:pPr indent="0" lvl="0" marL="0" rtl="0" algn="l">
              <a:spcBef>
                <a:spcPts val="1200"/>
              </a:spcBef>
              <a:spcAft>
                <a:spcPts val="1200"/>
              </a:spcAft>
              <a:buNone/>
            </a:pPr>
            <a:r>
              <a:rPr lang="en">
                <a:solidFill>
                  <a:schemeClr val="dk1"/>
                </a:solidFill>
              </a:rPr>
              <a:t>Competition for the same middle-class customer is intensifying, especially as Sam’s Club moves into the same markets as Costco. </a:t>
            </a:r>
            <a:endParaRPr>
              <a:solidFill>
                <a:schemeClr val="dk1"/>
              </a:solidFill>
            </a:endParaRPr>
          </a:p>
        </p:txBody>
      </p:sp>
      <p:sp>
        <p:nvSpPr>
          <p:cNvPr id="275" name="Google Shape;275;p46"/>
          <p:cNvSpPr txBox="1"/>
          <p:nvPr>
            <p:ph idx="1" type="body"/>
          </p:nvPr>
        </p:nvSpPr>
        <p:spPr>
          <a:xfrm>
            <a:off x="4758600" y="1304875"/>
            <a:ext cx="4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Supply Chain Disintegration </a:t>
            </a:r>
            <a:endParaRPr>
              <a:solidFill>
                <a:schemeClr val="dk1"/>
              </a:solidFill>
            </a:endParaRPr>
          </a:p>
          <a:p>
            <a:pPr indent="0" lvl="0" marL="0" rtl="0" algn="l">
              <a:spcBef>
                <a:spcPts val="1200"/>
              </a:spcBef>
              <a:spcAft>
                <a:spcPts val="1200"/>
              </a:spcAft>
              <a:buNone/>
            </a:pPr>
            <a:r>
              <a:rPr lang="en">
                <a:solidFill>
                  <a:schemeClr val="dk1"/>
                </a:solidFill>
              </a:rPr>
              <a:t>While Costco reduces vendor margins, they also face lower profits throughout the supply chain, which could lead to </a:t>
            </a:r>
            <a:r>
              <a:rPr lang="en">
                <a:solidFill>
                  <a:schemeClr val="dk1"/>
                </a:solidFill>
              </a:rPr>
              <a:t>vendor</a:t>
            </a:r>
            <a:r>
              <a:rPr lang="en">
                <a:solidFill>
                  <a:schemeClr val="dk1"/>
                </a:solidFill>
              </a:rPr>
              <a:t> pushback.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Recommendations for Future Growth</a:t>
            </a:r>
            <a:endParaRPr/>
          </a:p>
        </p:txBody>
      </p:sp>
      <p:sp>
        <p:nvSpPr>
          <p:cNvPr id="281" name="Google Shape;281;p47"/>
          <p:cNvSpPr txBox="1"/>
          <p:nvPr>
            <p:ph idx="1" type="body"/>
          </p:nvPr>
        </p:nvSpPr>
        <p:spPr>
          <a:xfrm>
            <a:off x="311700" y="1152475"/>
            <a:ext cx="2664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Additional Services </a:t>
            </a:r>
            <a:endParaRPr>
              <a:solidFill>
                <a:schemeClr val="dk1"/>
              </a:solidFill>
            </a:endParaRPr>
          </a:p>
          <a:p>
            <a:pPr indent="0" lvl="0" marL="0" rtl="0" algn="ctr">
              <a:spcBef>
                <a:spcPts val="1200"/>
              </a:spcBef>
              <a:spcAft>
                <a:spcPts val="1200"/>
              </a:spcAft>
              <a:buNone/>
            </a:pPr>
            <a:r>
              <a:rPr lang="en">
                <a:solidFill>
                  <a:schemeClr val="dk1"/>
                </a:solidFill>
              </a:rPr>
              <a:t>Expand gas, pharmacy, and tire centers to make the warehouse a “one-stop shop” for all household needs. </a:t>
            </a:r>
            <a:endParaRPr>
              <a:solidFill>
                <a:schemeClr val="dk1"/>
              </a:solidFill>
            </a:endParaRPr>
          </a:p>
        </p:txBody>
      </p:sp>
      <p:sp>
        <p:nvSpPr>
          <p:cNvPr id="282" name="Google Shape;282;p47"/>
          <p:cNvSpPr txBox="1"/>
          <p:nvPr>
            <p:ph idx="1" type="body"/>
          </p:nvPr>
        </p:nvSpPr>
        <p:spPr>
          <a:xfrm>
            <a:off x="3239550" y="1251900"/>
            <a:ext cx="2664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High-End Diversification</a:t>
            </a:r>
            <a:endParaRPr>
              <a:solidFill>
                <a:schemeClr val="dk1"/>
              </a:solidFill>
            </a:endParaRPr>
          </a:p>
          <a:p>
            <a:pPr indent="0" lvl="0" marL="0" rtl="0" algn="ctr">
              <a:spcBef>
                <a:spcPts val="1200"/>
              </a:spcBef>
              <a:spcAft>
                <a:spcPts val="1200"/>
              </a:spcAft>
              <a:buNone/>
            </a:pPr>
            <a:r>
              <a:rPr lang="en">
                <a:solidFill>
                  <a:schemeClr val="dk1"/>
                </a:solidFill>
              </a:rPr>
              <a:t>Leverage their success in wine and jewelry to attract higher income members and boost sales per store. </a:t>
            </a:r>
            <a:endParaRPr>
              <a:solidFill>
                <a:schemeClr val="dk1"/>
              </a:solidFill>
            </a:endParaRPr>
          </a:p>
        </p:txBody>
      </p:sp>
      <p:sp>
        <p:nvSpPr>
          <p:cNvPr id="283" name="Google Shape;283;p47"/>
          <p:cNvSpPr txBox="1"/>
          <p:nvPr>
            <p:ph idx="1" type="body"/>
          </p:nvPr>
        </p:nvSpPr>
        <p:spPr>
          <a:xfrm>
            <a:off x="5982875" y="1251900"/>
            <a:ext cx="25203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Price Stability </a:t>
            </a:r>
            <a:endParaRPr>
              <a:solidFill>
                <a:schemeClr val="dk1"/>
              </a:solidFill>
            </a:endParaRPr>
          </a:p>
          <a:p>
            <a:pPr indent="0" lvl="0" marL="0" rtl="0" algn="ctr">
              <a:spcBef>
                <a:spcPts val="1200"/>
              </a:spcBef>
              <a:spcAft>
                <a:spcPts val="1200"/>
              </a:spcAft>
              <a:buNone/>
            </a:pPr>
            <a:r>
              <a:rPr lang="en">
                <a:solidFill>
                  <a:schemeClr val="dk1"/>
                </a:solidFill>
              </a:rPr>
              <a:t>Maintain the 14% markup cap even under inflation to differentiate strictly from standard retailers.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2029200"/>
            <a:ext cx="8520600" cy="108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900"/>
              <a:t>How to Beat Costco</a:t>
            </a:r>
            <a:endParaRPr sz="4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Costco’s Vulnerabilities</a:t>
            </a:r>
            <a:endParaRPr/>
          </a:p>
        </p:txBody>
      </p:sp>
      <p:sp>
        <p:nvSpPr>
          <p:cNvPr id="294" name="Google Shape;294;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Lower Visit Frequency</a:t>
            </a:r>
            <a:endParaRPr/>
          </a:p>
          <a:p>
            <a:pPr indent="-342900" lvl="0" marL="457200" rtl="0" algn="l">
              <a:spcBef>
                <a:spcPts val="0"/>
              </a:spcBef>
              <a:spcAft>
                <a:spcPts val="0"/>
              </a:spcAft>
              <a:buSzPts val="1800"/>
              <a:buChar char="●"/>
            </a:pPr>
            <a:r>
              <a:rPr lang="en"/>
              <a:t>Small Selection</a:t>
            </a:r>
            <a:endParaRPr/>
          </a:p>
          <a:p>
            <a:pPr indent="-342900" lvl="0" marL="457200" rtl="0" algn="l">
              <a:spcBef>
                <a:spcPts val="0"/>
              </a:spcBef>
              <a:spcAft>
                <a:spcPts val="0"/>
              </a:spcAft>
              <a:buSzPts val="1800"/>
              <a:buChar char="●"/>
            </a:pPr>
            <a:r>
              <a:rPr lang="en"/>
              <a:t>Thin Margins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Costco’s Strategy</a:t>
            </a:r>
            <a:endParaRPr/>
          </a:p>
        </p:txBody>
      </p:sp>
      <p:sp>
        <p:nvSpPr>
          <p:cNvPr id="300" name="Google Shape;300;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Has a hard cap on markups at 14%</a:t>
            </a:r>
            <a:endParaRPr/>
          </a:p>
          <a:p>
            <a:pPr indent="-342900" lvl="0" marL="457200" rtl="0" algn="l">
              <a:spcBef>
                <a:spcPts val="0"/>
              </a:spcBef>
              <a:spcAft>
                <a:spcPts val="0"/>
              </a:spcAft>
              <a:buSzPts val="1800"/>
              <a:buChar char="●"/>
            </a:pPr>
            <a:r>
              <a:rPr lang="en"/>
              <a:t>Only uses bulk packaging</a:t>
            </a:r>
            <a:endParaRPr/>
          </a:p>
          <a:p>
            <a:pPr indent="-342900" lvl="0" marL="457200" rtl="0" algn="l">
              <a:spcBef>
                <a:spcPts val="0"/>
              </a:spcBef>
              <a:spcAft>
                <a:spcPts val="0"/>
              </a:spcAft>
              <a:buSzPts val="1800"/>
              <a:buChar char="●"/>
            </a:pPr>
            <a:r>
              <a:rPr lang="en"/>
              <a:t>Has only 4,000 SKUs vs 40,000+ at other stores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Profitability: Operating Margin</a:t>
            </a:r>
            <a:endParaRPr/>
          </a:p>
        </p:txBody>
      </p:sp>
      <p:sp>
        <p:nvSpPr>
          <p:cNvPr id="75" name="Google Shape;75;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Unlike gross </a:t>
            </a:r>
            <a:r>
              <a:rPr lang="en">
                <a:solidFill>
                  <a:schemeClr val="dk1"/>
                </a:solidFill>
              </a:rPr>
              <a:t>margin, operating margins do appear non-stationary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Two clusters: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Dollar General &amp; 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Walmart &amp; Costco</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Convergence in operating margins via reductions in Dollar General and Target’s margins.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Compared to gross margin Costco’s strength appears to be very low operating costs.</a:t>
            </a:r>
            <a:endParaRPr>
              <a:solidFill>
                <a:schemeClr val="dk1"/>
              </a:solidFill>
            </a:endParaRPr>
          </a:p>
        </p:txBody>
      </p:sp>
      <p:pic>
        <p:nvPicPr>
          <p:cNvPr id="76" name="Google Shape;76;p16" title="Chart"/>
          <p:cNvPicPr preferRelativeResize="0"/>
          <p:nvPr/>
        </p:nvPicPr>
        <p:blipFill>
          <a:blip r:embed="rId3">
            <a:alphaModFix/>
          </a:blip>
          <a:stretch>
            <a:fillRect/>
          </a:stretch>
        </p:blipFill>
        <p:spPr>
          <a:xfrm>
            <a:off x="4724400" y="1170125"/>
            <a:ext cx="4267201" cy="26315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52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Profitability: </a:t>
            </a:r>
            <a:r>
              <a:rPr lang="en"/>
              <a:t>Return on Assets</a:t>
            </a:r>
            <a:endParaRPr/>
          </a:p>
        </p:txBody>
      </p:sp>
      <p:sp>
        <p:nvSpPr>
          <p:cNvPr id="82" name="Google Shape;82;p17"/>
          <p:cNvSpPr txBox="1"/>
          <p:nvPr>
            <p:ph idx="1" type="body"/>
          </p:nvPr>
        </p:nvSpPr>
        <p:spPr>
          <a:xfrm>
            <a:off x="268500" y="12388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All firms except for Costco have had ROA decrease overtime.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 &amp; Walmart appear to be be utilizing assets more </a:t>
            </a:r>
            <a:r>
              <a:rPr lang="en">
                <a:solidFill>
                  <a:schemeClr val="dk1"/>
                </a:solidFill>
              </a:rPr>
              <a:t>efficiently than competitors.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What Costco lacks in margins it makes up for in scale.</a:t>
            </a:r>
            <a:endParaRPr>
              <a:solidFill>
                <a:schemeClr val="dk1"/>
              </a:solidFill>
            </a:endParaRPr>
          </a:p>
        </p:txBody>
      </p:sp>
      <p:pic>
        <p:nvPicPr>
          <p:cNvPr id="83" name="Google Shape;83;p17" title="Chart"/>
          <p:cNvPicPr preferRelativeResize="0"/>
          <p:nvPr/>
        </p:nvPicPr>
        <p:blipFill>
          <a:blip r:embed="rId3">
            <a:alphaModFix/>
          </a:blip>
          <a:stretch>
            <a:fillRect/>
          </a:stretch>
        </p:blipFill>
        <p:spPr>
          <a:xfrm>
            <a:off x="4724400" y="1170125"/>
            <a:ext cx="4267200" cy="26411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Leverage: Debt to Equity</a:t>
            </a:r>
            <a:endParaRPr/>
          </a:p>
        </p:txBody>
      </p:sp>
      <p:sp>
        <p:nvSpPr>
          <p:cNvPr id="89" name="Google Shape;89;p1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Appearance</a:t>
            </a:r>
            <a:r>
              <a:rPr lang="en">
                <a:solidFill>
                  <a:schemeClr val="dk1"/>
                </a:solidFill>
              </a:rPr>
              <a:t> of two clusters: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Target &amp; Dollar General (high D/E)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Costco &amp; Walmart (low D/E)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Dollar General debt issuance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Done to open more stores in rural and low income areas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Borrowing mostly done during post-pandemic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Slight deleveraging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Debt at highly sustainable levels</a:t>
            </a:r>
            <a:endParaRPr>
              <a:solidFill>
                <a:schemeClr val="dk1"/>
              </a:solidFill>
            </a:endParaRPr>
          </a:p>
        </p:txBody>
      </p:sp>
      <p:pic>
        <p:nvPicPr>
          <p:cNvPr id="90" name="Google Shape;90;p18" title="Chart"/>
          <p:cNvPicPr preferRelativeResize="0"/>
          <p:nvPr/>
        </p:nvPicPr>
        <p:blipFill>
          <a:blip r:embed="rId3">
            <a:alphaModFix/>
          </a:blip>
          <a:stretch>
            <a:fillRect/>
          </a:stretch>
        </p:blipFill>
        <p:spPr>
          <a:xfrm>
            <a:off x="4767600" y="1255950"/>
            <a:ext cx="4267201" cy="26315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Leverage: Debt to EBIT</a:t>
            </a:r>
            <a:endParaRPr/>
          </a:p>
          <a:p>
            <a:pPr indent="0" lvl="0" marL="0" rtl="0" algn="l">
              <a:spcBef>
                <a:spcPts val="0"/>
              </a:spcBef>
              <a:spcAft>
                <a:spcPts val="0"/>
              </a:spcAft>
              <a:buNone/>
            </a:pPr>
            <a:r>
              <a:t/>
            </a:r>
            <a:endParaRPr/>
          </a:p>
        </p:txBody>
      </p:sp>
      <p:sp>
        <p:nvSpPr>
          <p:cNvPr id="96" name="Google Shape;96;p1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All firms are well within low-moderate debt levels.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Highest debt/EBIT ratio is Dollar General at 254% which can be easily managed.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Costco carries very little debt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Debt/EBIT is 62.40%, indicating a very low debt burden, and conservative financial management.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Same two apparent clusters</a:t>
            </a:r>
            <a:endParaRPr>
              <a:solidFill>
                <a:schemeClr val="dk1"/>
              </a:solidFill>
            </a:endParaRPr>
          </a:p>
        </p:txBody>
      </p:sp>
      <p:pic>
        <p:nvPicPr>
          <p:cNvPr id="97" name="Google Shape;97;p19" title="Chart"/>
          <p:cNvPicPr preferRelativeResize="0"/>
          <p:nvPr/>
        </p:nvPicPr>
        <p:blipFill>
          <a:blip r:embed="rId3">
            <a:alphaModFix/>
          </a:blip>
          <a:stretch>
            <a:fillRect/>
          </a:stretch>
        </p:blipFill>
        <p:spPr>
          <a:xfrm>
            <a:off x="4724400" y="1255950"/>
            <a:ext cx="4267201" cy="26315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Leverage: Interest Coverage</a:t>
            </a:r>
            <a:endParaRPr/>
          </a:p>
          <a:p>
            <a:pPr indent="0" lvl="0" marL="0" rtl="0" algn="l">
              <a:spcBef>
                <a:spcPts val="0"/>
              </a:spcBef>
              <a:spcAft>
                <a:spcPts val="0"/>
              </a:spcAft>
              <a:buNone/>
            </a:pPr>
            <a:r>
              <a:t/>
            </a:r>
            <a:endParaRPr/>
          </a:p>
        </p:txBody>
      </p:sp>
      <p:sp>
        <p:nvSpPr>
          <p:cNvPr id="103" name="Google Shape;103;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Costco: A clear outlier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Interest coverage at 54.94</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Other firms average 10.63</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Costco has the ability to take a lot more debt if it so chooses to</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All interest coverage </a:t>
            </a:r>
            <a:r>
              <a:rPr lang="en">
                <a:solidFill>
                  <a:schemeClr val="dk1"/>
                </a:solidFill>
              </a:rPr>
              <a:t>ratios</a:t>
            </a:r>
            <a:r>
              <a:rPr lang="en">
                <a:solidFill>
                  <a:schemeClr val="dk1"/>
                </a:solidFill>
              </a:rPr>
              <a:t> display sound credit conditions </a:t>
            </a:r>
            <a:endParaRPr>
              <a:solidFill>
                <a:schemeClr val="dk1"/>
              </a:solidFill>
            </a:endParaRPr>
          </a:p>
        </p:txBody>
      </p:sp>
      <p:pic>
        <p:nvPicPr>
          <p:cNvPr id="104" name="Google Shape;104;p20" title="Chart"/>
          <p:cNvPicPr preferRelativeResize="0"/>
          <p:nvPr/>
        </p:nvPicPr>
        <p:blipFill>
          <a:blip r:embed="rId3">
            <a:alphaModFix/>
          </a:blip>
          <a:stretch>
            <a:fillRect/>
          </a:stretch>
        </p:blipFill>
        <p:spPr>
          <a:xfrm>
            <a:off x="4753200" y="1544875"/>
            <a:ext cx="4267201" cy="26315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Efficiency: ROIC</a:t>
            </a:r>
            <a:endParaRPr/>
          </a:p>
          <a:p>
            <a:pPr indent="0" lvl="0" marL="0" rtl="0" algn="ctr">
              <a:spcBef>
                <a:spcPts val="0"/>
              </a:spcBef>
              <a:spcAft>
                <a:spcPts val="0"/>
              </a:spcAft>
              <a:buNone/>
            </a:pPr>
            <a:r>
              <a:t/>
            </a:r>
            <a:endParaRPr/>
          </a:p>
        </p:txBody>
      </p:sp>
      <p:sp>
        <p:nvSpPr>
          <p:cNvPr id="110" name="Google Shape;110;p21"/>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Costco: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Stable monotonic increases in ROIC</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More than double the average ROIC of competitors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Target: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Departure and then return to the mean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Dollar General &amp; Walmart: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Relatively</a:t>
            </a:r>
            <a:r>
              <a:rPr lang="en">
                <a:solidFill>
                  <a:schemeClr val="dk1"/>
                </a:solidFill>
              </a:rPr>
              <a:t> stable ROIC’s</a:t>
            </a:r>
            <a:endParaRPr>
              <a:solidFill>
                <a:schemeClr val="dk1"/>
              </a:solidFill>
            </a:endParaRPr>
          </a:p>
        </p:txBody>
      </p:sp>
      <p:pic>
        <p:nvPicPr>
          <p:cNvPr id="111" name="Google Shape;111;p21" title="Chart"/>
          <p:cNvPicPr preferRelativeResize="0"/>
          <p:nvPr/>
        </p:nvPicPr>
        <p:blipFill>
          <a:blip r:embed="rId3">
            <a:alphaModFix/>
          </a:blip>
          <a:stretch>
            <a:fillRect/>
          </a:stretch>
        </p:blipFill>
        <p:spPr>
          <a:xfrm>
            <a:off x="4724400" y="1170125"/>
            <a:ext cx="4267200" cy="26445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