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83" r:id="rId12"/>
    <p:sldId id="284" r:id="rId13"/>
    <p:sldId id="285" r:id="rId14"/>
    <p:sldId id="286" r:id="rId15"/>
    <p:sldId id="287" r:id="rId16"/>
    <p:sldId id="288" r:id="rId17"/>
    <p:sldId id="289" r:id="rId18"/>
    <p:sldId id="290" r:id="rId19"/>
    <p:sldId id="291" r:id="rId20"/>
    <p:sldId id="292" r:id="rId21"/>
    <p:sldId id="293" r:id="rId22"/>
    <p:sldId id="264" r:id="rId23"/>
    <p:sldId id="267" r:id="rId24"/>
    <p:sldId id="269" r:id="rId25"/>
    <p:sldId id="272" r:id="rId26"/>
    <p:sldId id="275" r:id="rId27"/>
    <p:sldId id="276" r:id="rId28"/>
    <p:sldId id="279" r:id="rId29"/>
    <p:sldId id="278" r:id="rId30"/>
    <p:sldId id="274"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6FD55-A562-4E40-A56A-854FAF3040AE}" v="281" dt="2026-02-10T03:48:49.013"/>
    <p1510:client id="{4DEA6F60-8581-974D-9E9E-3E4B9B0E7913}" v="516" dt="2026-02-10T06:36:56.441"/>
    <p1510:client id="{761A4F26-0937-B6FA-1234-48DBCA767CCF}" v="8" dt="2026-02-09T22:35:18.546"/>
    <p1510:client id="{BECA71C1-F980-25BE-B536-746379D5F4F8}" v="1034" dt="2026-02-09T23:59:16.674"/>
    <p1510:client id="{F14C7AA5-ACD6-41C2-A3EB-018C8718EFB2}" v="1543" dt="2026-02-09T23:56:15.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94" autoAdjust="0"/>
  </p:normalViewPr>
  <p:slideViewPr>
    <p:cSldViewPr snapToGrid="0">
      <p:cViewPr varScale="1">
        <p:scale>
          <a:sx n="57" d="100"/>
          <a:sy n="57" d="100"/>
        </p:scale>
        <p:origin x="99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Cox" userId="7a45911cd24ddde2" providerId="LiveId" clId="{4A1191DF-CD46-49D3-8EFC-B1818F1C1DFD}"/>
    <pc:docChg chg="delSld">
      <pc:chgData name="Alex Cox" userId="7a45911cd24ddde2" providerId="LiveId" clId="{4A1191DF-CD46-49D3-8EFC-B1818F1C1DFD}" dt="2026-02-10T15:04:08.957" v="0" actId="47"/>
      <pc:docMkLst>
        <pc:docMk/>
      </pc:docMkLst>
      <pc:sldChg chg="del">
        <pc:chgData name="Alex Cox" userId="7a45911cd24ddde2" providerId="LiveId" clId="{4A1191DF-CD46-49D3-8EFC-B1818F1C1DFD}" dt="2026-02-10T15:04:08.957" v="0" actId="47"/>
        <pc:sldMkLst>
          <pc:docMk/>
          <pc:sldMk cId="3111901145" sldId="26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carsonrowenhorst\Downloads\Case0-COST-202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carsonrowenhorst\Downloads\Case0-COST-2026.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Users\carsonrowenhorst\Downloads\Case0-COST-202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arsonrowenhorst\Downloads\Case0-COST-202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carsonrowenhorst\Downloads\Case0-COST-202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carsonrowenhorst\Downloads\Case0-COST-202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carsonrowenhorst\Downloads\Case0-COST-202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carsonrowenhorst\Downloads\Case0-COST-202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carsonrowenhorst\Downloads\Case0-COST-202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carsonrowenhorst\Downloads\Case0-COST-2026.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COGS Percentage</a:t>
            </a:r>
            <a:r>
              <a:rPr lang="en-US" sz="2400" baseline="0"/>
              <a:t> of Revenue</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 Sheet'!$A$5</c:f>
              <c:strCache>
                <c:ptCount val="1"/>
                <c:pt idx="0">
                  <c:v>COSTCO</c:v>
                </c:pt>
              </c:strCache>
            </c:strRef>
          </c:tx>
          <c:spPr>
            <a:ln w="28575" cap="rnd">
              <a:solidFill>
                <a:schemeClr val="accent1"/>
              </a:solidFill>
              <a:round/>
            </a:ln>
            <a:effectLst/>
          </c:spPr>
          <c:marker>
            <c:symbol val="none"/>
          </c:marker>
          <c:cat>
            <c:numRef>
              <c:f>'Charts Sheet'!$B$4:$J$4</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Sheet'!$B$5:$J$5</c:f>
              <c:numCache>
                <c:formatCode>0.00%</c:formatCode>
                <c:ptCount val="9"/>
                <c:pt idx="0">
                  <c:v>0.86676100708395454</c:v>
                </c:pt>
                <c:pt idx="1">
                  <c:v>0.86713427630304207</c:v>
                </c:pt>
                <c:pt idx="2">
                  <c:v>0.86986494886138899</c:v>
                </c:pt>
                <c:pt idx="3">
                  <c:v>0.87022520841109863</c:v>
                </c:pt>
                <c:pt idx="4">
                  <c:v>0.86914206559087559</c:v>
                </c:pt>
                <c:pt idx="5">
                  <c:v>0.87115230517177145</c:v>
                </c:pt>
                <c:pt idx="6">
                  <c:v>0.8785128263877261</c:v>
                </c:pt>
                <c:pt idx="7">
                  <c:v>0.87578934334887948</c:v>
                </c:pt>
                <c:pt idx="8">
                  <c:v>0.87386668657866085</c:v>
                </c:pt>
              </c:numCache>
            </c:numRef>
          </c:val>
          <c:smooth val="0"/>
          <c:extLst>
            <c:ext xmlns:c16="http://schemas.microsoft.com/office/drawing/2014/chart" uri="{C3380CC4-5D6E-409C-BE32-E72D297353CC}">
              <c16:uniqueId val="{00000000-6533-DA4B-9ED3-B383AB41C467}"/>
            </c:ext>
          </c:extLst>
        </c:ser>
        <c:ser>
          <c:idx val="1"/>
          <c:order val="1"/>
          <c:tx>
            <c:strRef>
              <c:f>'Charts Sheet'!$A$6</c:f>
              <c:strCache>
                <c:ptCount val="1"/>
                <c:pt idx="0">
                  <c:v>BJ</c:v>
                </c:pt>
              </c:strCache>
            </c:strRef>
          </c:tx>
          <c:spPr>
            <a:ln w="28575" cap="rnd">
              <a:solidFill>
                <a:schemeClr val="accent2"/>
              </a:solidFill>
              <a:round/>
            </a:ln>
            <a:effectLst/>
          </c:spPr>
          <c:marker>
            <c:symbol val="none"/>
          </c:marker>
          <c:cat>
            <c:numRef>
              <c:f>'Charts Sheet'!$B$4:$J$4</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Sheet'!$B$6:$J$6</c:f>
              <c:numCache>
                <c:formatCode>0.00%</c:formatCode>
                <c:ptCount val="9"/>
                <c:pt idx="0">
                  <c:v>0.84030274425141804</c:v>
                </c:pt>
                <c:pt idx="1">
                  <c:v>0.82773866431880649</c:v>
                </c:pt>
                <c:pt idx="2">
                  <c:v>0.82429092775941271</c:v>
                </c:pt>
                <c:pt idx="3">
                  <c:v>0.81849527040371872</c:v>
                </c:pt>
                <c:pt idx="4">
                  <c:v>0.81602343225423768</c:v>
                </c:pt>
                <c:pt idx="5">
                  <c:v>0.80693760739213705</c:v>
                </c:pt>
                <c:pt idx="6">
                  <c:v>0.81528564131135317</c:v>
                </c:pt>
                <c:pt idx="7">
                  <c:v>0.82234228907700235</c:v>
                </c:pt>
                <c:pt idx="8">
                  <c:v>0.81758642242362545</c:v>
                </c:pt>
              </c:numCache>
            </c:numRef>
          </c:val>
          <c:smooth val="0"/>
          <c:extLst>
            <c:ext xmlns:c16="http://schemas.microsoft.com/office/drawing/2014/chart" uri="{C3380CC4-5D6E-409C-BE32-E72D297353CC}">
              <c16:uniqueId val="{00000001-6533-DA4B-9ED3-B383AB41C467}"/>
            </c:ext>
          </c:extLst>
        </c:ser>
        <c:ser>
          <c:idx val="2"/>
          <c:order val="2"/>
          <c:tx>
            <c:strRef>
              <c:f>'Charts Sheet'!$A$7</c:f>
              <c:strCache>
                <c:ptCount val="1"/>
                <c:pt idx="0">
                  <c:v>DG</c:v>
                </c:pt>
              </c:strCache>
            </c:strRef>
          </c:tx>
          <c:spPr>
            <a:ln w="28575" cap="rnd">
              <a:solidFill>
                <a:schemeClr val="accent3"/>
              </a:solidFill>
              <a:round/>
            </a:ln>
            <a:effectLst/>
          </c:spPr>
          <c:marker>
            <c:symbol val="none"/>
          </c:marker>
          <c:cat>
            <c:numRef>
              <c:f>'Charts Sheet'!$B$4:$J$4</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Sheet'!$B$7:$J$7</c:f>
              <c:numCache>
                <c:formatCode>0.00%</c:formatCode>
                <c:ptCount val="9"/>
                <c:pt idx="0">
                  <c:v>0.69040077546956913</c:v>
                </c:pt>
                <c:pt idx="1">
                  <c:v>0.69151034643922615</c:v>
                </c:pt>
                <c:pt idx="2">
                  <c:v>0.69232801528799393</c:v>
                </c:pt>
                <c:pt idx="3">
                  <c:v>0.69545924274156334</c:v>
                </c:pt>
                <c:pt idx="4">
                  <c:v>0.69413168341700116</c:v>
                </c:pt>
                <c:pt idx="5">
                  <c:v>0.68237434030488009</c:v>
                </c:pt>
                <c:pt idx="6">
                  <c:v>0.68401916643466598</c:v>
                </c:pt>
                <c:pt idx="7">
                  <c:v>0.68766968452230892</c:v>
                </c:pt>
                <c:pt idx="8">
                  <c:v>0.6971171708056908</c:v>
                </c:pt>
              </c:numCache>
            </c:numRef>
          </c:val>
          <c:smooth val="0"/>
          <c:extLst>
            <c:ext xmlns:c16="http://schemas.microsoft.com/office/drawing/2014/chart" uri="{C3380CC4-5D6E-409C-BE32-E72D297353CC}">
              <c16:uniqueId val="{00000002-6533-DA4B-9ED3-B383AB41C467}"/>
            </c:ext>
          </c:extLst>
        </c:ser>
        <c:ser>
          <c:idx val="3"/>
          <c:order val="3"/>
          <c:tx>
            <c:strRef>
              <c:f>'Charts Sheet'!$A$8</c:f>
              <c:strCache>
                <c:ptCount val="1"/>
                <c:pt idx="0">
                  <c:v>TGT</c:v>
                </c:pt>
              </c:strCache>
            </c:strRef>
          </c:tx>
          <c:spPr>
            <a:ln w="28575" cap="rnd">
              <a:solidFill>
                <a:schemeClr val="accent4"/>
              </a:solidFill>
              <a:round/>
            </a:ln>
            <a:effectLst/>
          </c:spPr>
          <c:marker>
            <c:symbol val="none"/>
          </c:marker>
          <c:cat>
            <c:numRef>
              <c:f>'Charts Sheet'!$B$4:$J$4</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Sheet'!$B$8:$J$8</c:f>
              <c:numCache>
                <c:formatCode>0.00%</c:formatCode>
                <c:ptCount val="9"/>
                <c:pt idx="0">
                  <c:v>0.70801653452598767</c:v>
                </c:pt>
                <c:pt idx="1">
                  <c:v>0.69936389122112963</c:v>
                </c:pt>
                <c:pt idx="2">
                  <c:v>0.70309706521440163</c:v>
                </c:pt>
                <c:pt idx="3">
                  <c:v>0.70729603482138115</c:v>
                </c:pt>
                <c:pt idx="4">
                  <c:v>0.70237607537894309</c:v>
                </c:pt>
                <c:pt idx="5">
                  <c:v>0.70731394491294453</c:v>
                </c:pt>
                <c:pt idx="6">
                  <c:v>0.70716475637941612</c:v>
                </c:pt>
                <c:pt idx="7">
                  <c:v>0.75427052785923754</c:v>
                </c:pt>
                <c:pt idx="8">
                  <c:v>0.72457453543365735</c:v>
                </c:pt>
              </c:numCache>
            </c:numRef>
          </c:val>
          <c:smooth val="0"/>
          <c:extLst>
            <c:ext xmlns:c16="http://schemas.microsoft.com/office/drawing/2014/chart" uri="{C3380CC4-5D6E-409C-BE32-E72D297353CC}">
              <c16:uniqueId val="{00000003-6533-DA4B-9ED3-B383AB41C467}"/>
            </c:ext>
          </c:extLst>
        </c:ser>
        <c:ser>
          <c:idx val="4"/>
          <c:order val="4"/>
          <c:tx>
            <c:strRef>
              <c:f>'Charts Sheet'!$A$9</c:f>
              <c:strCache>
                <c:ptCount val="1"/>
                <c:pt idx="0">
                  <c:v>WMT</c:v>
                </c:pt>
              </c:strCache>
            </c:strRef>
          </c:tx>
          <c:spPr>
            <a:ln w="28575" cap="rnd">
              <a:solidFill>
                <a:schemeClr val="accent5"/>
              </a:solidFill>
              <a:round/>
            </a:ln>
            <a:effectLst/>
          </c:spPr>
          <c:marker>
            <c:symbol val="none"/>
          </c:marker>
          <c:cat>
            <c:numRef>
              <c:f>'Charts Sheet'!$B$4:$J$4</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Sheet'!$B$9:$J$9</c:f>
              <c:numCache>
                <c:formatCode>0.00%</c:formatCode>
                <c:ptCount val="9"/>
                <c:pt idx="0">
                  <c:v>0.74872752162279888</c:v>
                </c:pt>
                <c:pt idx="1">
                  <c:v>0.74351939704408354</c:v>
                </c:pt>
                <c:pt idx="2">
                  <c:v>0.74628005188440727</c:v>
                </c:pt>
                <c:pt idx="3">
                  <c:v>0.7490226572447779</c:v>
                </c:pt>
                <c:pt idx="4">
                  <c:v>0.75311471780504002</c:v>
                </c:pt>
                <c:pt idx="5">
                  <c:v>0.75170213412834819</c:v>
                </c:pt>
                <c:pt idx="6">
                  <c:v>0.7490126651232466</c:v>
                </c:pt>
                <c:pt idx="7">
                  <c:v>0.75859536160474017</c:v>
                </c:pt>
                <c:pt idx="8">
                  <c:v>0.7562460945033751</c:v>
                </c:pt>
              </c:numCache>
            </c:numRef>
          </c:val>
          <c:smooth val="0"/>
          <c:extLst>
            <c:ext xmlns:c16="http://schemas.microsoft.com/office/drawing/2014/chart" uri="{C3380CC4-5D6E-409C-BE32-E72D297353CC}">
              <c16:uniqueId val="{00000004-6533-DA4B-9ED3-B383AB41C467}"/>
            </c:ext>
          </c:extLst>
        </c:ser>
        <c:dLbls>
          <c:showLegendKey val="0"/>
          <c:showVal val="0"/>
          <c:showCatName val="0"/>
          <c:showSerName val="0"/>
          <c:showPercent val="0"/>
          <c:showBubbleSize val="0"/>
        </c:dLbls>
        <c:smooth val="0"/>
        <c:axId val="1014775087"/>
        <c:axId val="418900367"/>
      </c:lineChart>
      <c:catAx>
        <c:axId val="1014775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900367"/>
        <c:crosses val="autoZero"/>
        <c:auto val="1"/>
        <c:lblAlgn val="ctr"/>
        <c:lblOffset val="100"/>
        <c:noMultiLvlLbl val="0"/>
      </c:catAx>
      <c:valAx>
        <c:axId val="41890036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775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Total Equity Percentage of Total Assets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 Sheet'!$A$328</c:f>
              <c:strCache>
                <c:ptCount val="1"/>
                <c:pt idx="0">
                  <c:v>COSTCO</c:v>
                </c:pt>
              </c:strCache>
            </c:strRef>
          </c:tx>
          <c:spPr>
            <a:ln w="28575" cap="rnd">
              <a:solidFill>
                <a:schemeClr val="accent1"/>
              </a:solidFill>
              <a:round/>
            </a:ln>
            <a:effectLst/>
          </c:spPr>
          <c:marker>
            <c:symbol val="none"/>
          </c:marker>
          <c:cat>
            <c:numRef>
              <c:f>'Charts Sheet'!$B$327:$J$327</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Sheet'!$B$328:$J$328</c:f>
              <c:numCache>
                <c:formatCode>0.00%</c:formatCode>
                <c:ptCount val="9"/>
                <c:pt idx="0">
                  <c:v>0.37186020565087596</c:v>
                </c:pt>
                <c:pt idx="1">
                  <c:v>0.30481195146779649</c:v>
                </c:pt>
                <c:pt idx="2">
                  <c:v>0.32091599314229735</c:v>
                </c:pt>
                <c:pt idx="3">
                  <c:v>0.34325991189427313</c:v>
                </c:pt>
                <c:pt idx="4">
                  <c:v>0.33668730650154799</c:v>
                </c:pt>
                <c:pt idx="5">
                  <c:v>0.30502125936424379</c:v>
                </c:pt>
                <c:pt idx="6">
                  <c:v>0.3217747716859396</c:v>
                </c:pt>
                <c:pt idx="7">
                  <c:v>0.36319100211612604</c:v>
                </c:pt>
                <c:pt idx="8">
                  <c:v>0.33827383253855736</c:v>
                </c:pt>
              </c:numCache>
            </c:numRef>
          </c:val>
          <c:smooth val="0"/>
          <c:extLst>
            <c:ext xmlns:c16="http://schemas.microsoft.com/office/drawing/2014/chart" uri="{C3380CC4-5D6E-409C-BE32-E72D297353CC}">
              <c16:uniqueId val="{00000000-20A1-8F41-BCFA-7B6AB5F3ECF3}"/>
            </c:ext>
          </c:extLst>
        </c:ser>
        <c:ser>
          <c:idx val="1"/>
          <c:order val="1"/>
          <c:tx>
            <c:strRef>
              <c:f>'Charts Sheet'!$A$329</c:f>
              <c:strCache>
                <c:ptCount val="1"/>
                <c:pt idx="0">
                  <c:v>BJ</c:v>
                </c:pt>
              </c:strCache>
            </c:strRef>
          </c:tx>
          <c:spPr>
            <a:ln w="28575" cap="rnd">
              <a:solidFill>
                <a:schemeClr val="accent2"/>
              </a:solidFill>
              <a:round/>
            </a:ln>
            <a:effectLst/>
          </c:spPr>
          <c:marker>
            <c:symbol val="none"/>
          </c:marker>
          <c:cat>
            <c:numRef>
              <c:f>'Charts Sheet'!$B$327:$J$327</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Sheet'!$B$329:$J$329</c:f>
              <c:numCache>
                <c:formatCode>0.00%</c:formatCode>
                <c:ptCount val="9"/>
                <c:pt idx="1">
                  <c:v>-0.10741846390977838</c:v>
                </c:pt>
                <c:pt idx="2">
                  <c:v>-0.31458317042655509</c:v>
                </c:pt>
                <c:pt idx="3">
                  <c:v>-6.2390311442185542E-2</c:v>
                </c:pt>
                <c:pt idx="4">
                  <c:v>-1.030403546258098E-2</c:v>
                </c:pt>
                <c:pt idx="5">
                  <c:v>5.9008635265812077E-2</c:v>
                </c:pt>
                <c:pt idx="6">
                  <c:v>0.11432706273922214</c:v>
                </c:pt>
                <c:pt idx="7">
                  <c:v>0.16485736279117524</c:v>
                </c:pt>
                <c:pt idx="8">
                  <c:v>0.21846864048309414</c:v>
                </c:pt>
              </c:numCache>
            </c:numRef>
          </c:val>
          <c:smooth val="0"/>
          <c:extLst>
            <c:ext xmlns:c16="http://schemas.microsoft.com/office/drawing/2014/chart" uri="{C3380CC4-5D6E-409C-BE32-E72D297353CC}">
              <c16:uniqueId val="{00000001-20A1-8F41-BCFA-7B6AB5F3ECF3}"/>
            </c:ext>
          </c:extLst>
        </c:ser>
        <c:ser>
          <c:idx val="2"/>
          <c:order val="2"/>
          <c:tx>
            <c:strRef>
              <c:f>'Charts Sheet'!$A$330</c:f>
              <c:strCache>
                <c:ptCount val="1"/>
                <c:pt idx="0">
                  <c:v>DG</c:v>
                </c:pt>
              </c:strCache>
            </c:strRef>
          </c:tx>
          <c:spPr>
            <a:ln w="28575" cap="rnd">
              <a:solidFill>
                <a:schemeClr val="accent3"/>
              </a:solidFill>
              <a:round/>
            </a:ln>
            <a:effectLst/>
          </c:spPr>
          <c:marker>
            <c:symbol val="none"/>
          </c:marker>
          <c:cat>
            <c:numRef>
              <c:f>'Charts Sheet'!$B$327:$J$327</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Sheet'!$B$330:$J$330</c:f>
              <c:numCache>
                <c:formatCode>0.00%</c:formatCode>
                <c:ptCount val="9"/>
                <c:pt idx="0">
                  <c:v>0.47769860857523416</c:v>
                </c:pt>
                <c:pt idx="1">
                  <c:v>0.46317306155137572</c:v>
                </c:pt>
                <c:pt idx="2">
                  <c:v>0.48939982077047606</c:v>
                </c:pt>
                <c:pt idx="3">
                  <c:v>0.48601745920452516</c:v>
                </c:pt>
                <c:pt idx="4">
                  <c:v>0.29364623586927435</c:v>
                </c:pt>
                <c:pt idx="5">
                  <c:v>0.25756234170206399</c:v>
                </c:pt>
                <c:pt idx="6">
                  <c:v>0.23785079034287168</c:v>
                </c:pt>
                <c:pt idx="7">
                  <c:v>0.19054781380711525</c:v>
                </c:pt>
                <c:pt idx="8">
                  <c:v>0.21915861267283357</c:v>
                </c:pt>
              </c:numCache>
            </c:numRef>
          </c:val>
          <c:smooth val="0"/>
          <c:extLst>
            <c:ext xmlns:c16="http://schemas.microsoft.com/office/drawing/2014/chart" uri="{C3380CC4-5D6E-409C-BE32-E72D297353CC}">
              <c16:uniqueId val="{00000002-20A1-8F41-BCFA-7B6AB5F3ECF3}"/>
            </c:ext>
          </c:extLst>
        </c:ser>
        <c:ser>
          <c:idx val="3"/>
          <c:order val="3"/>
          <c:tx>
            <c:strRef>
              <c:f>'Charts Sheet'!$A$331</c:f>
              <c:strCache>
                <c:ptCount val="1"/>
                <c:pt idx="0">
                  <c:v>TGT</c:v>
                </c:pt>
              </c:strCache>
            </c:strRef>
          </c:tx>
          <c:spPr>
            <a:ln w="28575" cap="rnd">
              <a:solidFill>
                <a:schemeClr val="accent4"/>
              </a:solidFill>
              <a:round/>
            </a:ln>
            <a:effectLst/>
          </c:spPr>
          <c:marker>
            <c:symbol val="none"/>
          </c:marker>
          <c:cat>
            <c:numRef>
              <c:f>'Charts Sheet'!$B$327:$J$327</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Sheet'!$B$331:$J$331</c:f>
              <c:numCache>
                <c:formatCode>0.00%</c:formatCode>
                <c:ptCount val="9"/>
                <c:pt idx="0">
                  <c:v>0.32181709800804731</c:v>
                </c:pt>
                <c:pt idx="1">
                  <c:v>0.29261841788891563</c:v>
                </c:pt>
                <c:pt idx="2">
                  <c:v>0.28908517976329307</c:v>
                </c:pt>
                <c:pt idx="3">
                  <c:v>0.27360135626059578</c:v>
                </c:pt>
                <c:pt idx="4">
                  <c:v>0.27660768133897473</c:v>
                </c:pt>
                <c:pt idx="5">
                  <c:v>0.2817670933499844</c:v>
                </c:pt>
                <c:pt idx="6">
                  <c:v>0.23837133671554142</c:v>
                </c:pt>
                <c:pt idx="7">
                  <c:v>0.21059341895565764</c:v>
                </c:pt>
                <c:pt idx="8">
                  <c:v>0.24264759014379653</c:v>
                </c:pt>
              </c:numCache>
            </c:numRef>
          </c:val>
          <c:smooth val="0"/>
          <c:extLst>
            <c:ext xmlns:c16="http://schemas.microsoft.com/office/drawing/2014/chart" uri="{C3380CC4-5D6E-409C-BE32-E72D297353CC}">
              <c16:uniqueId val="{00000003-20A1-8F41-BCFA-7B6AB5F3ECF3}"/>
            </c:ext>
          </c:extLst>
        </c:ser>
        <c:ser>
          <c:idx val="4"/>
          <c:order val="4"/>
          <c:tx>
            <c:strRef>
              <c:f>'Charts Sheet'!$A$332</c:f>
              <c:strCache>
                <c:ptCount val="1"/>
                <c:pt idx="0">
                  <c:v>WMT</c:v>
                </c:pt>
              </c:strCache>
            </c:strRef>
          </c:tx>
          <c:spPr>
            <a:ln w="28575" cap="rnd">
              <a:solidFill>
                <a:schemeClr val="accent5"/>
              </a:solidFill>
              <a:round/>
            </a:ln>
            <a:effectLst/>
          </c:spPr>
          <c:marker>
            <c:symbol val="none"/>
          </c:marker>
          <c:cat>
            <c:numRef>
              <c:f>'Charts Sheet'!$B$327:$J$327</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Sheet'!$B$332:$J$332</c:f>
              <c:numCache>
                <c:formatCode>0.00%</c:formatCode>
                <c:ptCount val="9"/>
                <c:pt idx="0">
                  <c:v>0.41893266393093531</c:v>
                </c:pt>
                <c:pt idx="1">
                  <c:v>0.40505469634100338</c:v>
                </c:pt>
                <c:pt idx="2">
                  <c:v>0.39517509118823402</c:v>
                </c:pt>
                <c:pt idx="3">
                  <c:v>0.36313641441893341</c:v>
                </c:pt>
                <c:pt idx="4">
                  <c:v>0.34483604304530752</c:v>
                </c:pt>
                <c:pt idx="5">
                  <c:v>0.34666291743235539</c:v>
                </c:pt>
                <c:pt idx="6">
                  <c:v>0.37527975169484601</c:v>
                </c:pt>
                <c:pt idx="7">
                  <c:v>0.34536199048507998</c:v>
                </c:pt>
                <c:pt idx="8">
                  <c:v>0.35884056592934205</c:v>
                </c:pt>
              </c:numCache>
            </c:numRef>
          </c:val>
          <c:smooth val="0"/>
          <c:extLst>
            <c:ext xmlns:c16="http://schemas.microsoft.com/office/drawing/2014/chart" uri="{C3380CC4-5D6E-409C-BE32-E72D297353CC}">
              <c16:uniqueId val="{00000004-20A1-8F41-BCFA-7B6AB5F3ECF3}"/>
            </c:ext>
          </c:extLst>
        </c:ser>
        <c:dLbls>
          <c:showLegendKey val="0"/>
          <c:showVal val="0"/>
          <c:showCatName val="0"/>
          <c:showSerName val="0"/>
          <c:showPercent val="0"/>
          <c:showBubbleSize val="0"/>
        </c:dLbls>
        <c:smooth val="0"/>
        <c:axId val="696622671"/>
        <c:axId val="487462911"/>
      </c:lineChart>
      <c:catAx>
        <c:axId val="69662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462911"/>
        <c:crosses val="autoZero"/>
        <c:auto val="1"/>
        <c:lblAlgn val="ctr"/>
        <c:lblOffset val="100"/>
        <c:noMultiLvlLbl val="0"/>
      </c:catAx>
      <c:valAx>
        <c:axId val="48746291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622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u="none" strike="noStrike">
                <a:effectLst/>
              </a:rPr>
              <a:t>Gross Profit percentage of Revenue</a:t>
            </a:r>
            <a:r>
              <a:rPr lang="en-US" sz="2400">
                <a:effectLst/>
              </a:rPr>
              <a:t>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 Sheet'!$A$41</c:f>
              <c:strCache>
                <c:ptCount val="1"/>
                <c:pt idx="0">
                  <c:v>COSTCO</c:v>
                </c:pt>
              </c:strCache>
            </c:strRef>
          </c:tx>
          <c:spPr>
            <a:ln w="28575" cap="rnd">
              <a:solidFill>
                <a:schemeClr val="accent1"/>
              </a:solidFill>
              <a:round/>
            </a:ln>
            <a:effectLst/>
          </c:spPr>
          <c:marker>
            <c:symbol val="none"/>
          </c:marker>
          <c:cat>
            <c:numRef>
              <c:f>'Charts Sheet'!$B$40:$J$40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Sheet'!$B$41:$J$41</c:f>
              <c:numCache>
                <c:formatCode>0.00%</c:formatCode>
                <c:ptCount val="9"/>
                <c:pt idx="0">
                  <c:v>0.13323899291604546</c:v>
                </c:pt>
                <c:pt idx="1">
                  <c:v>0.13286572369695795</c:v>
                </c:pt>
                <c:pt idx="2">
                  <c:v>0.13013505113861107</c:v>
                </c:pt>
                <c:pt idx="3">
                  <c:v>0.12977479158890134</c:v>
                </c:pt>
                <c:pt idx="4">
                  <c:v>0.13085793440912444</c:v>
                </c:pt>
                <c:pt idx="5">
                  <c:v>0.12884769482822858</c:v>
                </c:pt>
                <c:pt idx="6">
                  <c:v>0.12148717361227385</c:v>
                </c:pt>
                <c:pt idx="7">
                  <c:v>0.12421065665112056</c:v>
                </c:pt>
                <c:pt idx="8">
                  <c:v>0.1261333134213391</c:v>
                </c:pt>
              </c:numCache>
            </c:numRef>
          </c:val>
          <c:smooth val="0"/>
          <c:extLst>
            <c:ext xmlns:c16="http://schemas.microsoft.com/office/drawing/2014/chart" uri="{C3380CC4-5D6E-409C-BE32-E72D297353CC}">
              <c16:uniqueId val="{00000000-A648-DE4A-A1E5-E760D9989C46}"/>
            </c:ext>
          </c:extLst>
        </c:ser>
        <c:ser>
          <c:idx val="1"/>
          <c:order val="1"/>
          <c:tx>
            <c:strRef>
              <c:f>'Charts Sheet'!$A$42</c:f>
              <c:strCache>
                <c:ptCount val="1"/>
                <c:pt idx="0">
                  <c:v>BJ</c:v>
                </c:pt>
              </c:strCache>
            </c:strRef>
          </c:tx>
          <c:spPr>
            <a:ln w="28575" cap="rnd">
              <a:solidFill>
                <a:schemeClr val="accent2"/>
              </a:solidFill>
              <a:round/>
            </a:ln>
            <a:effectLst/>
          </c:spPr>
          <c:marker>
            <c:symbol val="none"/>
          </c:marker>
          <c:cat>
            <c:numRef>
              <c:f>'Charts Sheet'!$B$40:$J$40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Sheet'!$B$42:$J$42</c:f>
              <c:numCache>
                <c:formatCode>0.00%</c:formatCode>
                <c:ptCount val="9"/>
                <c:pt idx="0">
                  <c:v>0.15969725574858196</c:v>
                </c:pt>
                <c:pt idx="1">
                  <c:v>0.17226133568119345</c:v>
                </c:pt>
                <c:pt idx="2">
                  <c:v>0.17570907224058729</c:v>
                </c:pt>
                <c:pt idx="3">
                  <c:v>0.18150472959628125</c:v>
                </c:pt>
                <c:pt idx="4">
                  <c:v>0.18397656774576221</c:v>
                </c:pt>
                <c:pt idx="5">
                  <c:v>0.19306239260786298</c:v>
                </c:pt>
                <c:pt idx="6">
                  <c:v>0.1847143586886468</c:v>
                </c:pt>
                <c:pt idx="7">
                  <c:v>0.17765771092299754</c:v>
                </c:pt>
                <c:pt idx="8">
                  <c:v>0.18241357757637469</c:v>
                </c:pt>
              </c:numCache>
            </c:numRef>
          </c:val>
          <c:smooth val="0"/>
          <c:extLst>
            <c:ext xmlns:c16="http://schemas.microsoft.com/office/drawing/2014/chart" uri="{C3380CC4-5D6E-409C-BE32-E72D297353CC}">
              <c16:uniqueId val="{00000001-A648-DE4A-A1E5-E760D9989C46}"/>
            </c:ext>
          </c:extLst>
        </c:ser>
        <c:ser>
          <c:idx val="2"/>
          <c:order val="2"/>
          <c:tx>
            <c:strRef>
              <c:f>'Charts Sheet'!$A$43</c:f>
              <c:strCache>
                <c:ptCount val="1"/>
                <c:pt idx="0">
                  <c:v>DG</c:v>
                </c:pt>
              </c:strCache>
            </c:strRef>
          </c:tx>
          <c:spPr>
            <a:ln w="28575" cap="rnd">
              <a:solidFill>
                <a:schemeClr val="accent3"/>
              </a:solidFill>
              <a:round/>
            </a:ln>
            <a:effectLst/>
          </c:spPr>
          <c:marker>
            <c:symbol val="none"/>
          </c:marker>
          <c:cat>
            <c:numRef>
              <c:f>'Charts Sheet'!$B$40:$J$40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Sheet'!$B$43:$J$43</c:f>
              <c:numCache>
                <c:formatCode>0.00%</c:formatCode>
                <c:ptCount val="9"/>
                <c:pt idx="0">
                  <c:v>0.30959922453043076</c:v>
                </c:pt>
                <c:pt idx="1">
                  <c:v>0.30848965356077368</c:v>
                </c:pt>
                <c:pt idx="2">
                  <c:v>0.30767198471200613</c:v>
                </c:pt>
                <c:pt idx="3">
                  <c:v>0.3045407572584366</c:v>
                </c:pt>
                <c:pt idx="4">
                  <c:v>0.30586831658299873</c:v>
                </c:pt>
                <c:pt idx="5">
                  <c:v>0.31762565969511986</c:v>
                </c:pt>
                <c:pt idx="6">
                  <c:v>0.31598083356533396</c:v>
                </c:pt>
                <c:pt idx="7">
                  <c:v>0.31233031547769113</c:v>
                </c:pt>
                <c:pt idx="8">
                  <c:v>0.30288282919430931</c:v>
                </c:pt>
              </c:numCache>
            </c:numRef>
          </c:val>
          <c:smooth val="0"/>
          <c:extLst>
            <c:ext xmlns:c16="http://schemas.microsoft.com/office/drawing/2014/chart" uri="{C3380CC4-5D6E-409C-BE32-E72D297353CC}">
              <c16:uniqueId val="{00000002-A648-DE4A-A1E5-E760D9989C46}"/>
            </c:ext>
          </c:extLst>
        </c:ser>
        <c:ser>
          <c:idx val="3"/>
          <c:order val="3"/>
          <c:tx>
            <c:strRef>
              <c:f>'Charts Sheet'!$A$44</c:f>
              <c:strCache>
                <c:ptCount val="1"/>
                <c:pt idx="0">
                  <c:v>TGT</c:v>
                </c:pt>
              </c:strCache>
            </c:strRef>
          </c:tx>
          <c:spPr>
            <a:ln w="28575" cap="rnd">
              <a:solidFill>
                <a:schemeClr val="accent4"/>
              </a:solidFill>
              <a:round/>
            </a:ln>
            <a:effectLst/>
          </c:spPr>
          <c:marker>
            <c:symbol val="none"/>
          </c:marker>
          <c:cat>
            <c:numRef>
              <c:f>'Charts Sheet'!$B$40:$J$40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Sheet'!$B$44:$J$44</c:f>
              <c:numCache>
                <c:formatCode>0.00%</c:formatCode>
                <c:ptCount val="9"/>
                <c:pt idx="0">
                  <c:v>0.29198346547401233</c:v>
                </c:pt>
                <c:pt idx="1">
                  <c:v>0.30063610877887037</c:v>
                </c:pt>
                <c:pt idx="2">
                  <c:v>0.29690293478559837</c:v>
                </c:pt>
                <c:pt idx="3">
                  <c:v>0.2927039651786188</c:v>
                </c:pt>
                <c:pt idx="4">
                  <c:v>0.29762392462105697</c:v>
                </c:pt>
                <c:pt idx="5">
                  <c:v>0.29268605508705553</c:v>
                </c:pt>
                <c:pt idx="6">
                  <c:v>0.29283524362058394</c:v>
                </c:pt>
                <c:pt idx="7">
                  <c:v>0.24572947214076246</c:v>
                </c:pt>
                <c:pt idx="8">
                  <c:v>0.2754254645663427</c:v>
                </c:pt>
              </c:numCache>
            </c:numRef>
          </c:val>
          <c:smooth val="0"/>
          <c:extLst>
            <c:ext xmlns:c16="http://schemas.microsoft.com/office/drawing/2014/chart" uri="{C3380CC4-5D6E-409C-BE32-E72D297353CC}">
              <c16:uniqueId val="{00000003-A648-DE4A-A1E5-E760D9989C46}"/>
            </c:ext>
          </c:extLst>
        </c:ser>
        <c:ser>
          <c:idx val="4"/>
          <c:order val="4"/>
          <c:tx>
            <c:strRef>
              <c:f>'Charts Sheet'!$A$45</c:f>
              <c:strCache>
                <c:ptCount val="1"/>
                <c:pt idx="0">
                  <c:v>WMT</c:v>
                </c:pt>
              </c:strCache>
            </c:strRef>
          </c:tx>
          <c:spPr>
            <a:ln w="28575" cap="rnd">
              <a:solidFill>
                <a:schemeClr val="accent5"/>
              </a:solidFill>
              <a:round/>
            </a:ln>
            <a:effectLst/>
          </c:spPr>
          <c:marker>
            <c:symbol val="none"/>
          </c:marker>
          <c:cat>
            <c:numRef>
              <c:f>'Charts Sheet'!$B$40:$J$40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Sheet'!$B$45:$J$45</c:f>
              <c:numCache>
                <c:formatCode>0.00%</c:formatCode>
                <c:ptCount val="9"/>
                <c:pt idx="0">
                  <c:v>0.25127247837720118</c:v>
                </c:pt>
                <c:pt idx="1">
                  <c:v>0.25648060295591646</c:v>
                </c:pt>
                <c:pt idx="2">
                  <c:v>0.25371994811559273</c:v>
                </c:pt>
                <c:pt idx="3">
                  <c:v>0.25097734275522204</c:v>
                </c:pt>
                <c:pt idx="4">
                  <c:v>0.24688528219495995</c:v>
                </c:pt>
                <c:pt idx="5">
                  <c:v>0.24829786587165184</c:v>
                </c:pt>
                <c:pt idx="6">
                  <c:v>0.25098733487675334</c:v>
                </c:pt>
                <c:pt idx="7">
                  <c:v>0.24140463839525986</c:v>
                </c:pt>
                <c:pt idx="8">
                  <c:v>0.24375390549662487</c:v>
                </c:pt>
              </c:numCache>
            </c:numRef>
          </c:val>
          <c:smooth val="0"/>
          <c:extLst>
            <c:ext xmlns:c16="http://schemas.microsoft.com/office/drawing/2014/chart" uri="{C3380CC4-5D6E-409C-BE32-E72D297353CC}">
              <c16:uniqueId val="{00000004-A648-DE4A-A1E5-E760D9989C46}"/>
            </c:ext>
          </c:extLst>
        </c:ser>
        <c:dLbls>
          <c:showLegendKey val="0"/>
          <c:showVal val="0"/>
          <c:showCatName val="0"/>
          <c:showSerName val="0"/>
          <c:showPercent val="0"/>
          <c:showBubbleSize val="0"/>
        </c:dLbls>
        <c:smooth val="0"/>
        <c:axId val="741119663"/>
        <c:axId val="405174367"/>
      </c:lineChart>
      <c:catAx>
        <c:axId val="741119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174367"/>
        <c:crosses val="autoZero"/>
        <c:auto val="1"/>
        <c:lblAlgn val="ctr"/>
        <c:lblOffset val="100"/>
        <c:noMultiLvlLbl val="0"/>
      </c:catAx>
      <c:valAx>
        <c:axId val="40517436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1119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u="none" strike="noStrike">
                <a:effectLst/>
              </a:rPr>
              <a:t>Operating Expenses Percentage of Revenue</a:t>
            </a:r>
            <a:r>
              <a:rPr lang="en-US" sz="2400">
                <a:effectLst/>
              </a:rPr>
              <a:t>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 Sheet'!$A$76</c:f>
              <c:strCache>
                <c:ptCount val="1"/>
                <c:pt idx="0">
                  <c:v>COSTCO</c:v>
                </c:pt>
              </c:strCache>
            </c:strRef>
          </c:tx>
          <c:spPr>
            <a:ln w="28575" cap="rnd">
              <a:solidFill>
                <a:schemeClr val="accent1"/>
              </a:solidFill>
              <a:round/>
            </a:ln>
            <a:effectLst/>
          </c:spPr>
          <c:marker>
            <c:symbol val="none"/>
          </c:marker>
          <c:cat>
            <c:numRef>
              <c:f>'Charts Sheet'!$B$75:$J$75</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Sheet'!$B$76:$J$76</c:f>
              <c:numCache>
                <c:formatCode>0.00%</c:formatCode>
                <c:ptCount val="9"/>
                <c:pt idx="0">
                  <c:v>0.10230881324809003</c:v>
                </c:pt>
                <c:pt idx="1">
                  <c:v>0.10100368145708197</c:v>
                </c:pt>
                <c:pt idx="2">
                  <c:v>9.8491269706729959E-2</c:v>
                </c:pt>
                <c:pt idx="3">
                  <c:v>9.875379003686896E-2</c:v>
                </c:pt>
                <c:pt idx="4">
                  <c:v>9.8266381228224828E-2</c:v>
                </c:pt>
                <c:pt idx="5">
                  <c:v>9.4182076160241726E-2</c:v>
                </c:pt>
                <c:pt idx="6">
                  <c:v>8.6629889757395773E-2</c:v>
                </c:pt>
                <c:pt idx="7">
                  <c:v>8.910809360683479E-2</c:v>
                </c:pt>
                <c:pt idx="8">
                  <c:v>8.964327400345054E-2</c:v>
                </c:pt>
              </c:numCache>
            </c:numRef>
          </c:val>
          <c:smooth val="0"/>
          <c:extLst>
            <c:ext xmlns:c16="http://schemas.microsoft.com/office/drawing/2014/chart" uri="{C3380CC4-5D6E-409C-BE32-E72D297353CC}">
              <c16:uniqueId val="{00000000-50D0-4E43-95A5-4E824BE9D473}"/>
            </c:ext>
          </c:extLst>
        </c:ser>
        <c:ser>
          <c:idx val="1"/>
          <c:order val="1"/>
          <c:tx>
            <c:strRef>
              <c:f>'Charts Sheet'!$A$77</c:f>
              <c:strCache>
                <c:ptCount val="1"/>
                <c:pt idx="0">
                  <c:v>BJ</c:v>
                </c:pt>
              </c:strCache>
            </c:strRef>
          </c:tx>
          <c:spPr>
            <a:ln w="28575" cap="rnd">
              <a:solidFill>
                <a:schemeClr val="accent2"/>
              </a:solidFill>
              <a:round/>
            </a:ln>
            <a:effectLst/>
          </c:spPr>
          <c:marker>
            <c:symbol val="none"/>
          </c:marker>
          <c:cat>
            <c:numRef>
              <c:f>'Charts Sheet'!$B$75:$J$75</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Sheet'!$B$77:$J$77</c:f>
              <c:numCache>
                <c:formatCode>0.00%</c:formatCode>
                <c:ptCount val="9"/>
                <c:pt idx="0">
                  <c:v>0.14471468458967049</c:v>
                </c:pt>
                <c:pt idx="1">
                  <c:v>0.15477067920204604</c:v>
                </c:pt>
                <c:pt idx="2">
                  <c:v>0.15772832821190866</c:v>
                </c:pt>
                <c:pt idx="3">
                  <c:v>0.15787077872220984</c:v>
                </c:pt>
                <c:pt idx="4">
                  <c:v>0.15727602773679983</c:v>
                </c:pt>
                <c:pt idx="5">
                  <c:v>0.1514297748343375</c:v>
                </c:pt>
                <c:pt idx="6">
                  <c:v>0.14662643060046551</c:v>
                </c:pt>
                <c:pt idx="7">
                  <c:v>0.13945011600988136</c:v>
                </c:pt>
                <c:pt idx="8">
                  <c:v>0.14163178163573983</c:v>
                </c:pt>
              </c:numCache>
            </c:numRef>
          </c:val>
          <c:smooth val="0"/>
          <c:extLst>
            <c:ext xmlns:c16="http://schemas.microsoft.com/office/drawing/2014/chart" uri="{C3380CC4-5D6E-409C-BE32-E72D297353CC}">
              <c16:uniqueId val="{00000001-50D0-4E43-95A5-4E824BE9D473}"/>
            </c:ext>
          </c:extLst>
        </c:ser>
        <c:ser>
          <c:idx val="2"/>
          <c:order val="2"/>
          <c:tx>
            <c:strRef>
              <c:f>'Charts Sheet'!$A$78</c:f>
              <c:strCache>
                <c:ptCount val="1"/>
                <c:pt idx="0">
                  <c:v>DG</c:v>
                </c:pt>
              </c:strCache>
            </c:strRef>
          </c:tx>
          <c:spPr>
            <a:ln w="28575" cap="rnd">
              <a:solidFill>
                <a:schemeClr val="accent3"/>
              </a:solidFill>
              <a:round/>
            </a:ln>
            <a:effectLst/>
          </c:spPr>
          <c:marker>
            <c:symbol val="none"/>
          </c:marker>
          <c:cat>
            <c:numRef>
              <c:f>'Charts Sheet'!$B$75:$J$75</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Sheet'!$B$78:$J$78</c:f>
              <c:numCache>
                <c:formatCode>0.00%</c:formatCode>
                <c:ptCount val="9"/>
                <c:pt idx="0">
                  <c:v>0.21405030949165677</c:v>
                </c:pt>
                <c:pt idx="1">
                  <c:v>0.21435280710549215</c:v>
                </c:pt>
                <c:pt idx="2">
                  <c:v>0.2217949094300205</c:v>
                </c:pt>
                <c:pt idx="3">
                  <c:v>0.2217933448931188</c:v>
                </c:pt>
                <c:pt idx="4">
                  <c:v>0.22166761493930975</c:v>
                </c:pt>
                <c:pt idx="5">
                  <c:v>0.21220941611746214</c:v>
                </c:pt>
                <c:pt idx="6">
                  <c:v>0.22178934589665961</c:v>
                </c:pt>
                <c:pt idx="7">
                  <c:v>0.22432888712003002</c:v>
                </c:pt>
                <c:pt idx="8">
                  <c:v>0.23948407004733249</c:v>
                </c:pt>
              </c:numCache>
            </c:numRef>
          </c:val>
          <c:smooth val="0"/>
          <c:extLst>
            <c:ext xmlns:c16="http://schemas.microsoft.com/office/drawing/2014/chart" uri="{C3380CC4-5D6E-409C-BE32-E72D297353CC}">
              <c16:uniqueId val="{00000002-50D0-4E43-95A5-4E824BE9D473}"/>
            </c:ext>
          </c:extLst>
        </c:ser>
        <c:ser>
          <c:idx val="3"/>
          <c:order val="3"/>
          <c:tx>
            <c:strRef>
              <c:f>'Charts Sheet'!$A$79</c:f>
              <c:strCache>
                <c:ptCount val="1"/>
                <c:pt idx="0">
                  <c:v>TGT</c:v>
                </c:pt>
              </c:strCache>
            </c:strRef>
          </c:tx>
          <c:spPr>
            <a:ln w="28575" cap="rnd">
              <a:solidFill>
                <a:schemeClr val="accent4"/>
              </a:solidFill>
              <a:round/>
            </a:ln>
            <a:effectLst/>
          </c:spPr>
          <c:marker>
            <c:symbol val="none"/>
          </c:marker>
          <c:cat>
            <c:numRef>
              <c:f>'Charts Sheet'!$B$75:$J$75</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Sheet'!$B$79:$J$79</c:f>
              <c:numCache>
                <c:formatCode>0.00%</c:formatCode>
                <c:ptCount val="9"/>
                <c:pt idx="0">
                  <c:v>0.22283661990919565</c:v>
                </c:pt>
                <c:pt idx="1">
                  <c:v>0.2295541546299327</c:v>
                </c:pt>
                <c:pt idx="2">
                  <c:v>0.23674945677586159</c:v>
                </c:pt>
                <c:pt idx="3">
                  <c:v>0.23661022347258348</c:v>
                </c:pt>
                <c:pt idx="4">
                  <c:v>0.23709545268332652</c:v>
                </c:pt>
                <c:pt idx="5">
                  <c:v>0.22205833627259222</c:v>
                </c:pt>
                <c:pt idx="6">
                  <c:v>0.207348709966511</c:v>
                </c:pt>
                <c:pt idx="7">
                  <c:v>0.2094391495601173</c:v>
                </c:pt>
                <c:pt idx="8">
                  <c:v>0.22049677875842549</c:v>
                </c:pt>
              </c:numCache>
            </c:numRef>
          </c:val>
          <c:smooth val="0"/>
          <c:extLst>
            <c:ext xmlns:c16="http://schemas.microsoft.com/office/drawing/2014/chart" uri="{C3380CC4-5D6E-409C-BE32-E72D297353CC}">
              <c16:uniqueId val="{00000003-50D0-4E43-95A5-4E824BE9D473}"/>
            </c:ext>
          </c:extLst>
        </c:ser>
        <c:ser>
          <c:idx val="4"/>
          <c:order val="4"/>
          <c:tx>
            <c:strRef>
              <c:f>'Charts Sheet'!$A$80</c:f>
              <c:strCache>
                <c:ptCount val="1"/>
                <c:pt idx="0">
                  <c:v>WMT</c:v>
                </c:pt>
              </c:strCache>
            </c:strRef>
          </c:tx>
          <c:spPr>
            <a:ln w="28575" cap="rnd">
              <a:solidFill>
                <a:schemeClr val="accent5"/>
              </a:solidFill>
              <a:round/>
            </a:ln>
            <a:effectLst/>
          </c:spPr>
          <c:marker>
            <c:symbol val="none"/>
          </c:marker>
          <c:cat>
            <c:numRef>
              <c:f>'Charts Sheet'!$B$75:$J$75</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Sheet'!$B$80:$J$80</c:f>
              <c:numCache>
                <c:formatCode>0.00%</c:formatCode>
                <c:ptCount val="9"/>
                <c:pt idx="0">
                  <c:v>0.20127558957127745</c:v>
                </c:pt>
                <c:pt idx="1">
                  <c:v>0.20962885363047545</c:v>
                </c:pt>
                <c:pt idx="2">
                  <c:v>0.21187465398736466</c:v>
                </c:pt>
                <c:pt idx="3">
                  <c:v>0.20829307646698614</c:v>
                </c:pt>
                <c:pt idx="4">
                  <c:v>0.20591300165660237</c:v>
                </c:pt>
                <c:pt idx="5">
                  <c:v>0.20797244393732642</c:v>
                </c:pt>
                <c:pt idx="6">
                  <c:v>0.20569389301515137</c:v>
                </c:pt>
                <c:pt idx="7">
                  <c:v>0.2012795911590099</c:v>
                </c:pt>
                <c:pt idx="8">
                  <c:v>0.20207675988428159</c:v>
                </c:pt>
              </c:numCache>
            </c:numRef>
          </c:val>
          <c:smooth val="0"/>
          <c:extLst>
            <c:ext xmlns:c16="http://schemas.microsoft.com/office/drawing/2014/chart" uri="{C3380CC4-5D6E-409C-BE32-E72D297353CC}">
              <c16:uniqueId val="{00000004-50D0-4E43-95A5-4E824BE9D473}"/>
            </c:ext>
          </c:extLst>
        </c:ser>
        <c:dLbls>
          <c:showLegendKey val="0"/>
          <c:showVal val="0"/>
          <c:showCatName val="0"/>
          <c:showSerName val="0"/>
          <c:showPercent val="0"/>
          <c:showBubbleSize val="0"/>
        </c:dLbls>
        <c:smooth val="0"/>
        <c:axId val="405566879"/>
        <c:axId val="487536607"/>
      </c:lineChart>
      <c:catAx>
        <c:axId val="405566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536607"/>
        <c:crosses val="autoZero"/>
        <c:auto val="1"/>
        <c:lblAlgn val="ctr"/>
        <c:lblOffset val="100"/>
        <c:noMultiLvlLbl val="0"/>
      </c:catAx>
      <c:valAx>
        <c:axId val="48753660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566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u="none" strike="noStrike">
                <a:effectLst/>
              </a:rPr>
              <a:t>Operating Income Percentage of Revenue</a:t>
            </a:r>
            <a:r>
              <a:rPr lang="en-US" sz="2400">
                <a:effectLst/>
              </a:rPr>
              <a:t>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 Sheet'!$A$112</c:f>
              <c:strCache>
                <c:ptCount val="1"/>
                <c:pt idx="0">
                  <c:v>COSTCO</c:v>
                </c:pt>
              </c:strCache>
            </c:strRef>
          </c:tx>
          <c:spPr>
            <a:ln w="28575" cap="rnd">
              <a:solidFill>
                <a:schemeClr val="accent1"/>
              </a:solidFill>
              <a:round/>
            </a:ln>
            <a:effectLst/>
          </c:spPr>
          <c:marker>
            <c:symbol val="none"/>
          </c:marker>
          <c:cat>
            <c:numRef>
              <c:f>'Charts Sheet'!$B$111:$J$111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Sheet'!$B$112:$J$112</c:f>
              <c:numCache>
                <c:formatCode>0.00%</c:formatCode>
                <c:ptCount val="9"/>
                <c:pt idx="0">
                  <c:v>3.0930179667955426E-2</c:v>
                </c:pt>
                <c:pt idx="1">
                  <c:v>3.1862042239875994E-2</c:v>
                </c:pt>
                <c:pt idx="2">
                  <c:v>3.164378143188111E-2</c:v>
                </c:pt>
                <c:pt idx="3">
                  <c:v>3.1021001552032378E-2</c:v>
                </c:pt>
                <c:pt idx="4">
                  <c:v>3.259155318089961E-2</c:v>
                </c:pt>
                <c:pt idx="5">
                  <c:v>3.4665618667986869E-2</c:v>
                </c:pt>
                <c:pt idx="6">
                  <c:v>3.4857283854878081E-2</c:v>
                </c:pt>
                <c:pt idx="7">
                  <c:v>3.5102563044285773E-2</c:v>
                </c:pt>
                <c:pt idx="8">
                  <c:v>3.6490039417888566E-2</c:v>
                </c:pt>
              </c:numCache>
            </c:numRef>
          </c:val>
          <c:smooth val="0"/>
          <c:extLst>
            <c:ext xmlns:c16="http://schemas.microsoft.com/office/drawing/2014/chart" uri="{C3380CC4-5D6E-409C-BE32-E72D297353CC}">
              <c16:uniqueId val="{00000000-304C-4340-B077-57B59C5B0649}"/>
            </c:ext>
          </c:extLst>
        </c:ser>
        <c:ser>
          <c:idx val="1"/>
          <c:order val="1"/>
          <c:tx>
            <c:strRef>
              <c:f>'Charts Sheet'!$A$113</c:f>
              <c:strCache>
                <c:ptCount val="1"/>
                <c:pt idx="0">
                  <c:v>BJ</c:v>
                </c:pt>
              </c:strCache>
            </c:strRef>
          </c:tx>
          <c:spPr>
            <a:ln w="28575" cap="rnd">
              <a:solidFill>
                <a:schemeClr val="accent2"/>
              </a:solidFill>
              <a:round/>
            </a:ln>
            <a:effectLst/>
          </c:spPr>
          <c:marker>
            <c:symbol val="none"/>
          </c:marker>
          <c:cat>
            <c:numRef>
              <c:f>'Charts Sheet'!$B$111:$J$111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Sheet'!$B$113:$J$113</c:f>
              <c:numCache>
                <c:formatCode>0.00%</c:formatCode>
                <c:ptCount val="9"/>
                <c:pt idx="0">
                  <c:v>1.4982571158911455E-2</c:v>
                </c:pt>
                <c:pt idx="1">
                  <c:v>1.7490656479147423E-2</c:v>
                </c:pt>
                <c:pt idx="2">
                  <c:v>1.7980744028678618E-2</c:v>
                </c:pt>
                <c:pt idx="3">
                  <c:v>2.3633950874071403E-2</c:v>
                </c:pt>
                <c:pt idx="4">
                  <c:v>2.6700540008962371E-2</c:v>
                </c:pt>
                <c:pt idx="5">
                  <c:v>4.1632617773525463E-2</c:v>
                </c:pt>
                <c:pt idx="6">
                  <c:v>3.8087928088181275E-2</c:v>
                </c:pt>
                <c:pt idx="7">
                  <c:v>3.8207594913116191E-2</c:v>
                </c:pt>
                <c:pt idx="8">
                  <c:v>4.0781795940634864E-2</c:v>
                </c:pt>
              </c:numCache>
            </c:numRef>
          </c:val>
          <c:smooth val="0"/>
          <c:extLst>
            <c:ext xmlns:c16="http://schemas.microsoft.com/office/drawing/2014/chart" uri="{C3380CC4-5D6E-409C-BE32-E72D297353CC}">
              <c16:uniqueId val="{00000001-304C-4340-B077-57B59C5B0649}"/>
            </c:ext>
          </c:extLst>
        </c:ser>
        <c:ser>
          <c:idx val="2"/>
          <c:order val="2"/>
          <c:tx>
            <c:strRef>
              <c:f>'Charts Sheet'!$A$114</c:f>
              <c:strCache>
                <c:ptCount val="1"/>
                <c:pt idx="0">
                  <c:v>DG</c:v>
                </c:pt>
              </c:strCache>
            </c:strRef>
          </c:tx>
          <c:spPr>
            <a:ln w="28575" cap="rnd">
              <a:solidFill>
                <a:schemeClr val="accent3"/>
              </a:solidFill>
              <a:round/>
            </a:ln>
            <a:effectLst/>
          </c:spPr>
          <c:marker>
            <c:symbol val="none"/>
          </c:marker>
          <c:cat>
            <c:numRef>
              <c:f>'Charts Sheet'!$B$111:$J$111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Sheet'!$B$114:$J$114</c:f>
              <c:numCache>
                <c:formatCode>0.00%</c:formatCode>
                <c:ptCount val="9"/>
                <c:pt idx="0">
                  <c:v>9.5548915038773954E-2</c:v>
                </c:pt>
                <c:pt idx="1">
                  <c:v>9.4136846455281517E-2</c:v>
                </c:pt>
                <c:pt idx="2">
                  <c:v>8.5877075281985613E-2</c:v>
                </c:pt>
                <c:pt idx="3">
                  <c:v>8.2747412365317782E-2</c:v>
                </c:pt>
                <c:pt idx="4">
                  <c:v>8.4200701643688994E-2</c:v>
                </c:pt>
                <c:pt idx="5">
                  <c:v>0.10541624357765775</c:v>
                </c:pt>
                <c:pt idx="6">
                  <c:v>9.419148766867437E-2</c:v>
                </c:pt>
                <c:pt idx="7">
                  <c:v>8.8001428357661129E-2</c:v>
                </c:pt>
                <c:pt idx="8">
                  <c:v>6.3398759146976805E-2</c:v>
                </c:pt>
              </c:numCache>
            </c:numRef>
          </c:val>
          <c:smooth val="0"/>
          <c:extLst>
            <c:ext xmlns:c16="http://schemas.microsoft.com/office/drawing/2014/chart" uri="{C3380CC4-5D6E-409C-BE32-E72D297353CC}">
              <c16:uniqueId val="{00000002-304C-4340-B077-57B59C5B0649}"/>
            </c:ext>
          </c:extLst>
        </c:ser>
        <c:ser>
          <c:idx val="3"/>
          <c:order val="3"/>
          <c:tx>
            <c:strRef>
              <c:f>'Charts Sheet'!$A$115</c:f>
              <c:strCache>
                <c:ptCount val="1"/>
                <c:pt idx="0">
                  <c:v>TGT</c:v>
                </c:pt>
              </c:strCache>
            </c:strRef>
          </c:tx>
          <c:spPr>
            <a:ln w="28575" cap="rnd">
              <a:solidFill>
                <a:schemeClr val="accent4"/>
              </a:solidFill>
              <a:round/>
            </a:ln>
            <a:effectLst/>
          </c:spPr>
          <c:marker>
            <c:symbol val="none"/>
          </c:marker>
          <c:cat>
            <c:numRef>
              <c:f>'Charts Sheet'!$B$111:$J$111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Sheet'!$B$115:$J$115</c:f>
              <c:numCache>
                <c:formatCode>0.00%</c:formatCode>
                <c:ptCount val="9"/>
                <c:pt idx="0">
                  <c:v>6.9146845564816692E-2</c:v>
                </c:pt>
                <c:pt idx="1">
                  <c:v>7.1081954148937684E-2</c:v>
                </c:pt>
                <c:pt idx="2">
                  <c:v>6.0153478009736777E-2</c:v>
                </c:pt>
                <c:pt idx="3">
                  <c:v>5.6093741706035351E-2</c:v>
                </c:pt>
                <c:pt idx="4">
                  <c:v>6.0528471937730435E-2</c:v>
                </c:pt>
                <c:pt idx="5">
                  <c:v>7.0627718814463294E-2</c:v>
                </c:pt>
                <c:pt idx="6">
                  <c:v>8.5486533654072924E-2</c:v>
                </c:pt>
                <c:pt idx="7">
                  <c:v>3.6290322580645164E-2</c:v>
                </c:pt>
                <c:pt idx="8">
                  <c:v>5.4928685807917176E-2</c:v>
                </c:pt>
              </c:numCache>
            </c:numRef>
          </c:val>
          <c:smooth val="0"/>
          <c:extLst>
            <c:ext xmlns:c16="http://schemas.microsoft.com/office/drawing/2014/chart" uri="{C3380CC4-5D6E-409C-BE32-E72D297353CC}">
              <c16:uniqueId val="{00000003-304C-4340-B077-57B59C5B0649}"/>
            </c:ext>
          </c:extLst>
        </c:ser>
        <c:ser>
          <c:idx val="4"/>
          <c:order val="4"/>
          <c:tx>
            <c:strRef>
              <c:f>'Charts Sheet'!$A$116</c:f>
              <c:strCache>
                <c:ptCount val="1"/>
                <c:pt idx="0">
                  <c:v>WMT</c:v>
                </c:pt>
              </c:strCache>
            </c:strRef>
          </c:tx>
          <c:spPr>
            <a:ln w="28575" cap="rnd">
              <a:solidFill>
                <a:schemeClr val="accent5"/>
              </a:solidFill>
              <a:round/>
            </a:ln>
            <a:effectLst/>
          </c:spPr>
          <c:marker>
            <c:symbol val="none"/>
          </c:marker>
          <c:cat>
            <c:numRef>
              <c:f>'Charts Sheet'!$B$111:$J$111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Sheet'!$B$116:$J$116</c:f>
              <c:numCache>
                <c:formatCode>0.00%</c:formatCode>
                <c:ptCount val="9"/>
                <c:pt idx="0">
                  <c:v>4.9996888805923713E-2</c:v>
                </c:pt>
                <c:pt idx="1">
                  <c:v>4.6851749325441013E-2</c:v>
                </c:pt>
                <c:pt idx="2">
                  <c:v>4.1845294128228037E-2</c:v>
                </c:pt>
                <c:pt idx="3">
                  <c:v>4.268426628823592E-2</c:v>
                </c:pt>
                <c:pt idx="4">
                  <c:v>4.0972280538357594E-2</c:v>
                </c:pt>
                <c:pt idx="5">
                  <c:v>4.032542193432543E-2</c:v>
                </c:pt>
                <c:pt idx="6">
                  <c:v>4.5293441861602016E-2</c:v>
                </c:pt>
                <c:pt idx="7">
                  <c:v>4.0125047236249954E-2</c:v>
                </c:pt>
                <c:pt idx="8">
                  <c:v>4.16771456123433E-2</c:v>
                </c:pt>
              </c:numCache>
            </c:numRef>
          </c:val>
          <c:smooth val="0"/>
          <c:extLst>
            <c:ext xmlns:c16="http://schemas.microsoft.com/office/drawing/2014/chart" uri="{C3380CC4-5D6E-409C-BE32-E72D297353CC}">
              <c16:uniqueId val="{00000004-304C-4340-B077-57B59C5B0649}"/>
            </c:ext>
          </c:extLst>
        </c:ser>
        <c:dLbls>
          <c:showLegendKey val="0"/>
          <c:showVal val="0"/>
          <c:showCatName val="0"/>
          <c:showSerName val="0"/>
          <c:showPercent val="0"/>
          <c:showBubbleSize val="0"/>
        </c:dLbls>
        <c:smooth val="0"/>
        <c:axId val="740663183"/>
        <c:axId val="417840959"/>
      </c:lineChart>
      <c:catAx>
        <c:axId val="740663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840959"/>
        <c:crosses val="autoZero"/>
        <c:auto val="1"/>
        <c:lblAlgn val="ctr"/>
        <c:lblOffset val="100"/>
        <c:noMultiLvlLbl val="0"/>
      </c:catAx>
      <c:valAx>
        <c:axId val="41784095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0663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u="none" strike="noStrike">
                <a:effectLst/>
              </a:rPr>
              <a:t>Net Interest Expense Percentage of Revenue</a:t>
            </a:r>
            <a:r>
              <a:rPr lang="en-US" sz="2400">
                <a:effectLst/>
              </a:rPr>
              <a:t>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 Sheet'!$A$148</c:f>
              <c:strCache>
                <c:ptCount val="1"/>
                <c:pt idx="0">
                  <c:v>COSTCO</c:v>
                </c:pt>
              </c:strCache>
            </c:strRef>
          </c:tx>
          <c:spPr>
            <a:ln w="28575" cap="rnd">
              <a:solidFill>
                <a:schemeClr val="accent1"/>
              </a:solidFill>
              <a:round/>
            </a:ln>
            <a:effectLst/>
          </c:spPr>
          <c:marker>
            <c:symbol val="none"/>
          </c:marker>
          <c:cat>
            <c:numRef>
              <c:f>'Charts Sheet'!$B$147:$J$147</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Sheet'!$B$148:$J$148</c:f>
              <c:numCache>
                <c:formatCode>0.00%</c:formatCode>
                <c:ptCount val="9"/>
                <c:pt idx="0">
                  <c:v>-7.7493914200759773E-4</c:v>
                </c:pt>
                <c:pt idx="1">
                  <c:v>-6.5103662080992053E-4</c:v>
                </c:pt>
                <c:pt idx="2">
                  <c:v>-5.9332090184777077E-4</c:v>
                </c:pt>
                <c:pt idx="3">
                  <c:v>-1.5716783560244395E-4</c:v>
                </c:pt>
                <c:pt idx="4">
                  <c:v>-4.2575902039445674E-4</c:v>
                </c:pt>
                <c:pt idx="5">
                  <c:v>-6.6350565766170396E-4</c:v>
                </c:pt>
                <c:pt idx="6">
                  <c:v>-4.273993848973801E-4</c:v>
                </c:pt>
                <c:pt idx="7">
                  <c:v>1.279458500144455E-3</c:v>
                </c:pt>
                <c:pt idx="8">
                  <c:v>1.4305195851493204E-3</c:v>
                </c:pt>
              </c:numCache>
            </c:numRef>
          </c:val>
          <c:smooth val="0"/>
          <c:extLst>
            <c:ext xmlns:c16="http://schemas.microsoft.com/office/drawing/2014/chart" uri="{C3380CC4-5D6E-409C-BE32-E72D297353CC}">
              <c16:uniqueId val="{00000000-54C0-004E-A14B-E603B58628E3}"/>
            </c:ext>
          </c:extLst>
        </c:ser>
        <c:ser>
          <c:idx val="1"/>
          <c:order val="1"/>
          <c:tx>
            <c:strRef>
              <c:f>'Charts Sheet'!$A$149</c:f>
              <c:strCache>
                <c:ptCount val="1"/>
                <c:pt idx="0">
                  <c:v>BJ</c:v>
                </c:pt>
              </c:strCache>
            </c:strRef>
          </c:tx>
          <c:spPr>
            <a:ln w="28575" cap="rnd">
              <a:solidFill>
                <a:schemeClr val="accent2"/>
              </a:solidFill>
              <a:round/>
            </a:ln>
            <a:effectLst/>
          </c:spPr>
          <c:marker>
            <c:symbol val="none"/>
          </c:marker>
          <c:cat>
            <c:numRef>
              <c:f>'Charts Sheet'!$B$147:$J$147</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Sheet'!$B$149:$J$149</c:f>
              <c:numCache>
                <c:formatCode>0.00%</c:formatCode>
                <c:ptCount val="9"/>
                <c:pt idx="0">
                  <c:v>-1.1854772143338793E-2</c:v>
                </c:pt>
                <c:pt idx="1">
                  <c:v>-1.1602734358838001E-2</c:v>
                </c:pt>
                <c:pt idx="2">
                  <c:v>-1.3775434081019779E-2</c:v>
                </c:pt>
                <c:pt idx="3">
                  <c:v>-1.06939562694837E-2</c:v>
                </c:pt>
                <c:pt idx="4">
                  <c:v>-7.9146629517280621E-3</c:v>
                </c:pt>
                <c:pt idx="5">
                  <c:v>-5.2041420304332784E-3</c:v>
                </c:pt>
                <c:pt idx="6">
                  <c:v>-3.1438801552884804E-3</c:v>
                </c:pt>
                <c:pt idx="7">
                  <c:v>-2.2883573606541801E-3</c:v>
                </c:pt>
                <c:pt idx="8">
                  <c:v>-3.1399156950163332E-3</c:v>
                </c:pt>
              </c:numCache>
            </c:numRef>
          </c:val>
          <c:smooth val="0"/>
          <c:extLst>
            <c:ext xmlns:c16="http://schemas.microsoft.com/office/drawing/2014/chart" uri="{C3380CC4-5D6E-409C-BE32-E72D297353CC}">
              <c16:uniqueId val="{00000001-54C0-004E-A14B-E603B58628E3}"/>
            </c:ext>
          </c:extLst>
        </c:ser>
        <c:ser>
          <c:idx val="2"/>
          <c:order val="2"/>
          <c:tx>
            <c:strRef>
              <c:f>'Charts Sheet'!$A$150</c:f>
              <c:strCache>
                <c:ptCount val="1"/>
                <c:pt idx="0">
                  <c:v>DG</c:v>
                </c:pt>
              </c:strCache>
            </c:strRef>
          </c:tx>
          <c:spPr>
            <a:ln w="28575" cap="rnd">
              <a:solidFill>
                <a:schemeClr val="accent3"/>
              </a:solidFill>
              <a:round/>
            </a:ln>
            <a:effectLst/>
          </c:spPr>
          <c:marker>
            <c:symbol val="none"/>
          </c:marker>
          <c:cat>
            <c:numRef>
              <c:f>'Charts Sheet'!$B$147:$J$147</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Sheet'!$B$150:$J$150</c:f>
              <c:numCache>
                <c:formatCode>0.00%</c:formatCode>
                <c:ptCount val="9"/>
                <c:pt idx="0">
                  <c:v>-4.2663787458338985E-3</c:v>
                </c:pt>
                <c:pt idx="1">
                  <c:v>-4.4481642862620211E-3</c:v>
                </c:pt>
                <c:pt idx="2">
                  <c:v>-4.1327653862748819E-3</c:v>
                </c:pt>
                <c:pt idx="3">
                  <c:v>-3.8985300434422688E-3</c:v>
                </c:pt>
                <c:pt idx="4">
                  <c:v>-3.6247062717831421E-3</c:v>
                </c:pt>
                <c:pt idx="5">
                  <c:v>-4.4567137088009938E-3</c:v>
                </c:pt>
                <c:pt idx="6">
                  <c:v>-4.6025112060920064E-3</c:v>
                </c:pt>
                <c:pt idx="7">
                  <c:v>-5.583320515653605E-3</c:v>
                </c:pt>
                <c:pt idx="8">
                  <c:v>-8.4462757803636448E-3</c:v>
                </c:pt>
              </c:numCache>
            </c:numRef>
          </c:val>
          <c:smooth val="0"/>
          <c:extLst>
            <c:ext xmlns:c16="http://schemas.microsoft.com/office/drawing/2014/chart" uri="{C3380CC4-5D6E-409C-BE32-E72D297353CC}">
              <c16:uniqueId val="{00000002-54C0-004E-A14B-E603B58628E3}"/>
            </c:ext>
          </c:extLst>
        </c:ser>
        <c:ser>
          <c:idx val="3"/>
          <c:order val="3"/>
          <c:tx>
            <c:strRef>
              <c:f>'Charts Sheet'!$A$151</c:f>
              <c:strCache>
                <c:ptCount val="1"/>
                <c:pt idx="0">
                  <c:v>TGT</c:v>
                </c:pt>
              </c:strCache>
            </c:strRef>
          </c:tx>
          <c:spPr>
            <a:ln w="28575" cap="rnd">
              <a:solidFill>
                <a:schemeClr val="accent4"/>
              </a:solidFill>
              <a:round/>
            </a:ln>
            <a:effectLst/>
          </c:spPr>
          <c:marker>
            <c:symbol val="none"/>
          </c:marker>
          <c:cat>
            <c:numRef>
              <c:f>'Charts Sheet'!$B$147:$J$147</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Sheet'!$B$151:$J$151</c:f>
              <c:numCache>
                <c:formatCode>0.00%</c:formatCode>
                <c:ptCount val="9"/>
                <c:pt idx="0">
                  <c:v>-8.2266043233719596E-3</c:v>
                </c:pt>
                <c:pt idx="1">
                  <c:v>-8.0972236057548636E-3</c:v>
                </c:pt>
                <c:pt idx="2">
                  <c:v>-7.2888302115136014E-3</c:v>
                </c:pt>
                <c:pt idx="3">
                  <c:v>-6.1176283242210311E-3</c:v>
                </c:pt>
                <c:pt idx="4">
                  <c:v>-5.9785948381810734E-3</c:v>
                </c:pt>
                <c:pt idx="5">
                  <c:v>-4.9700195594318142E-3</c:v>
                </c:pt>
                <c:pt idx="6">
                  <c:v>-3.9715107777934999E-3</c:v>
                </c:pt>
                <c:pt idx="7">
                  <c:v>-4.3804985337243399E-3</c:v>
                </c:pt>
                <c:pt idx="8">
                  <c:v>-4.6735932670465127E-3</c:v>
                </c:pt>
              </c:numCache>
            </c:numRef>
          </c:val>
          <c:smooth val="0"/>
          <c:extLst>
            <c:ext xmlns:c16="http://schemas.microsoft.com/office/drawing/2014/chart" uri="{C3380CC4-5D6E-409C-BE32-E72D297353CC}">
              <c16:uniqueId val="{00000003-54C0-004E-A14B-E603B58628E3}"/>
            </c:ext>
          </c:extLst>
        </c:ser>
        <c:ser>
          <c:idx val="4"/>
          <c:order val="4"/>
          <c:tx>
            <c:strRef>
              <c:f>'Charts Sheet'!$A$152</c:f>
              <c:strCache>
                <c:ptCount val="1"/>
                <c:pt idx="0">
                  <c:v>WMT</c:v>
                </c:pt>
              </c:strCache>
            </c:strRef>
          </c:tx>
          <c:spPr>
            <a:ln w="28575" cap="rnd">
              <a:solidFill>
                <a:schemeClr val="accent5"/>
              </a:solidFill>
              <a:round/>
            </a:ln>
            <a:effectLst/>
          </c:spPr>
          <c:marker>
            <c:symbol val="none"/>
          </c:marker>
          <c:cat>
            <c:numRef>
              <c:f>'Charts Sheet'!$B$147:$J$147</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Sheet'!$B$152:$J$152</c:f>
              <c:numCache>
                <c:formatCode>0.00%</c:formatCode>
                <c:ptCount val="9"/>
                <c:pt idx="0">
                  <c:v>-5.1168771907991618E-3</c:v>
                </c:pt>
                <c:pt idx="1">
                  <c:v>-4.6658283131600234E-3</c:v>
                </c:pt>
                <c:pt idx="2">
                  <c:v>-4.3530138325108972E-3</c:v>
                </c:pt>
                <c:pt idx="3">
                  <c:v>-4.1387622593092987E-3</c:v>
                </c:pt>
                <c:pt idx="4">
                  <c:v>-4.5995526410211388E-3</c:v>
                </c:pt>
                <c:pt idx="5">
                  <c:v>-3.9238059128929399E-3</c:v>
                </c:pt>
                <c:pt idx="6">
                  <c:v>-3.2055646926952932E-3</c:v>
                </c:pt>
                <c:pt idx="7">
                  <c:v>-3.0656530708061164E-3</c:v>
                </c:pt>
                <c:pt idx="8">
                  <c:v>-3.2972034715525555E-3</c:v>
                </c:pt>
              </c:numCache>
            </c:numRef>
          </c:val>
          <c:smooth val="0"/>
          <c:extLst>
            <c:ext xmlns:c16="http://schemas.microsoft.com/office/drawing/2014/chart" uri="{C3380CC4-5D6E-409C-BE32-E72D297353CC}">
              <c16:uniqueId val="{00000004-54C0-004E-A14B-E603B58628E3}"/>
            </c:ext>
          </c:extLst>
        </c:ser>
        <c:dLbls>
          <c:showLegendKey val="0"/>
          <c:showVal val="0"/>
          <c:showCatName val="0"/>
          <c:showSerName val="0"/>
          <c:showPercent val="0"/>
          <c:showBubbleSize val="0"/>
        </c:dLbls>
        <c:smooth val="0"/>
        <c:axId val="524628351"/>
        <c:axId val="524959039"/>
      </c:lineChart>
      <c:catAx>
        <c:axId val="524628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959039"/>
        <c:crosses val="autoZero"/>
        <c:auto val="1"/>
        <c:lblAlgn val="ctr"/>
        <c:lblOffset val="100"/>
        <c:noMultiLvlLbl val="0"/>
      </c:catAx>
      <c:valAx>
        <c:axId val="52495903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628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u="none" strike="noStrike">
                <a:effectLst/>
              </a:rPr>
              <a:t>Net Income Percentage of Revenue</a:t>
            </a:r>
            <a:r>
              <a:rPr lang="en-US" sz="2400">
                <a:effectLst/>
              </a:rPr>
              <a:t>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 Sheet'!$A$184</c:f>
              <c:strCache>
                <c:ptCount val="1"/>
                <c:pt idx="0">
                  <c:v>COSTCO</c:v>
                </c:pt>
              </c:strCache>
            </c:strRef>
          </c:tx>
          <c:spPr>
            <a:ln w="28575" cap="rnd">
              <a:solidFill>
                <a:schemeClr val="accent1"/>
              </a:solidFill>
              <a:round/>
            </a:ln>
            <a:effectLst/>
          </c:spPr>
          <c:marker>
            <c:symbol val="none"/>
          </c:marker>
          <c:cat>
            <c:numRef>
              <c:f>'Charts Sheet'!$B$183:$J$183</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Sheet'!$B$184:$J$184</c:f>
              <c:numCache>
                <c:formatCode>0.00%</c:formatCode>
                <c:ptCount val="9"/>
                <c:pt idx="0">
                  <c:v>1.9794641127367986E-2</c:v>
                </c:pt>
                <c:pt idx="1">
                  <c:v>2.0763417942259253E-2</c:v>
                </c:pt>
                <c:pt idx="2">
                  <c:v>2.2136520314177545E-2</c:v>
                </c:pt>
                <c:pt idx="3">
                  <c:v>2.3961546269555937E-2</c:v>
                </c:pt>
                <c:pt idx="4">
                  <c:v>2.3998416896036844E-2</c:v>
                </c:pt>
                <c:pt idx="5">
                  <c:v>2.5555175599324246E-2</c:v>
                </c:pt>
                <c:pt idx="6">
                  <c:v>2.5749711395260715E-2</c:v>
                </c:pt>
                <c:pt idx="7">
                  <c:v>2.5968880267448098E-2</c:v>
                </c:pt>
                <c:pt idx="8">
                  <c:v>2.8952301603832536E-2</c:v>
                </c:pt>
              </c:numCache>
            </c:numRef>
          </c:val>
          <c:smooth val="0"/>
          <c:extLst>
            <c:ext xmlns:c16="http://schemas.microsoft.com/office/drawing/2014/chart" uri="{C3380CC4-5D6E-409C-BE32-E72D297353CC}">
              <c16:uniqueId val="{00000000-673F-BF46-A7E4-5F8BA9E3CD18}"/>
            </c:ext>
          </c:extLst>
        </c:ser>
        <c:ser>
          <c:idx val="1"/>
          <c:order val="1"/>
          <c:tx>
            <c:strRef>
              <c:f>'Charts Sheet'!$A$185</c:f>
              <c:strCache>
                <c:ptCount val="1"/>
                <c:pt idx="0">
                  <c:v>BJ</c:v>
                </c:pt>
              </c:strCache>
            </c:strRef>
          </c:tx>
          <c:spPr>
            <a:ln w="28575" cap="rnd">
              <a:solidFill>
                <a:schemeClr val="accent2"/>
              </a:solidFill>
              <a:round/>
            </a:ln>
            <a:effectLst/>
          </c:spPr>
          <c:marker>
            <c:symbol val="none"/>
          </c:marker>
          <c:cat>
            <c:numRef>
              <c:f>'Charts Sheet'!$B$183:$J$183</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Sheet'!$B$185:$J$185</c:f>
              <c:numCache>
                <c:formatCode>0.00%</c:formatCode>
                <c:ptCount val="9"/>
                <c:pt idx="0">
                  <c:v>1.9333384826998529E-3</c:v>
                </c:pt>
                <c:pt idx="1">
                  <c:v>3.5807349915230402E-3</c:v>
                </c:pt>
                <c:pt idx="2">
                  <c:v>3.943757027372658E-3</c:v>
                </c:pt>
                <c:pt idx="3">
                  <c:v>9.7837783523419489E-3</c:v>
                </c:pt>
                <c:pt idx="4">
                  <c:v>1.4189989967937274E-2</c:v>
                </c:pt>
                <c:pt idx="5">
                  <c:v>2.7286424895060061E-2</c:v>
                </c:pt>
                <c:pt idx="6">
                  <c:v>2.5598144198743143E-2</c:v>
                </c:pt>
                <c:pt idx="7">
                  <c:v>2.6568605549059508E-2</c:v>
                </c:pt>
                <c:pt idx="8">
                  <c:v>2.6228111419833323E-2</c:v>
                </c:pt>
              </c:numCache>
            </c:numRef>
          </c:val>
          <c:smooth val="0"/>
          <c:extLst>
            <c:ext xmlns:c16="http://schemas.microsoft.com/office/drawing/2014/chart" uri="{C3380CC4-5D6E-409C-BE32-E72D297353CC}">
              <c16:uniqueId val="{00000001-673F-BF46-A7E4-5F8BA9E3CD18}"/>
            </c:ext>
          </c:extLst>
        </c:ser>
        <c:ser>
          <c:idx val="2"/>
          <c:order val="2"/>
          <c:tx>
            <c:strRef>
              <c:f>'Charts Sheet'!$A$186</c:f>
              <c:strCache>
                <c:ptCount val="1"/>
                <c:pt idx="0">
                  <c:v>DG</c:v>
                </c:pt>
              </c:strCache>
            </c:strRef>
          </c:tx>
          <c:spPr>
            <a:ln w="28575" cap="rnd">
              <a:solidFill>
                <a:schemeClr val="accent3"/>
              </a:solidFill>
              <a:round/>
            </a:ln>
            <a:effectLst/>
          </c:spPr>
          <c:marker>
            <c:symbol val="none"/>
          </c:marker>
          <c:cat>
            <c:numRef>
              <c:f>'Charts Sheet'!$B$183:$J$183</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Sheet'!$B$186:$J$186</c:f>
              <c:numCache>
                <c:formatCode>0.00%</c:formatCode>
                <c:ptCount val="9"/>
                <c:pt idx="0">
                  <c:v>5.7199914260024826E-2</c:v>
                </c:pt>
                <c:pt idx="1">
                  <c:v>5.6904346911695929E-2</c:v>
                </c:pt>
                <c:pt idx="2">
                  <c:v>6.556866617383085E-2</c:v>
                </c:pt>
                <c:pt idx="3">
                  <c:v>6.202807152362632E-2</c:v>
                </c:pt>
                <c:pt idx="4">
                  <c:v>6.1704859336715503E-2</c:v>
                </c:pt>
                <c:pt idx="5">
                  <c:v>7.8675516838777118E-2</c:v>
                </c:pt>
                <c:pt idx="6">
                  <c:v>7.0111061371520872E-2</c:v>
                </c:pt>
                <c:pt idx="7">
                  <c:v>6.3839285136268034E-2</c:v>
                </c:pt>
                <c:pt idx="8">
                  <c:v>4.2936286262998266E-2</c:v>
                </c:pt>
              </c:numCache>
            </c:numRef>
          </c:val>
          <c:smooth val="0"/>
          <c:extLst>
            <c:ext xmlns:c16="http://schemas.microsoft.com/office/drawing/2014/chart" uri="{C3380CC4-5D6E-409C-BE32-E72D297353CC}">
              <c16:uniqueId val="{00000002-673F-BF46-A7E4-5F8BA9E3CD18}"/>
            </c:ext>
          </c:extLst>
        </c:ser>
        <c:ser>
          <c:idx val="3"/>
          <c:order val="3"/>
          <c:tx>
            <c:strRef>
              <c:f>'Charts Sheet'!$A$187</c:f>
              <c:strCache>
                <c:ptCount val="1"/>
                <c:pt idx="0">
                  <c:v>TGT</c:v>
                </c:pt>
              </c:strCache>
            </c:strRef>
          </c:tx>
          <c:spPr>
            <a:ln w="28575" cap="rnd">
              <a:solidFill>
                <a:schemeClr val="accent4"/>
              </a:solidFill>
              <a:round/>
            </a:ln>
            <a:effectLst/>
          </c:spPr>
          <c:marker>
            <c:symbol val="none"/>
          </c:marker>
          <c:cat>
            <c:numRef>
              <c:f>'Charts Sheet'!$B$183:$J$183</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Sheet'!$B$187:$J$187</c:f>
              <c:numCache>
                <c:formatCode>0.00%</c:formatCode>
                <c:ptCount val="9"/>
                <c:pt idx="0">
                  <c:v>4.5578369587314496E-2</c:v>
                </c:pt>
                <c:pt idx="1">
                  <c:v>3.8906519047686813E-2</c:v>
                </c:pt>
                <c:pt idx="2">
                  <c:v>4.0074813653491762E-2</c:v>
                </c:pt>
                <c:pt idx="3">
                  <c:v>3.8974998672965659E-2</c:v>
                </c:pt>
                <c:pt idx="4">
                  <c:v>4.2003789430561246E-2</c:v>
                </c:pt>
                <c:pt idx="5">
                  <c:v>4.6686119216340138E-2</c:v>
                </c:pt>
                <c:pt idx="6">
                  <c:v>6.5525211074949297E-2</c:v>
                </c:pt>
                <c:pt idx="7">
                  <c:v>2.5476539589442817E-2</c:v>
                </c:pt>
                <c:pt idx="8">
                  <c:v>3.8524559639518861E-2</c:v>
                </c:pt>
              </c:numCache>
            </c:numRef>
          </c:val>
          <c:smooth val="0"/>
          <c:extLst>
            <c:ext xmlns:c16="http://schemas.microsoft.com/office/drawing/2014/chart" uri="{C3380CC4-5D6E-409C-BE32-E72D297353CC}">
              <c16:uniqueId val="{00000003-673F-BF46-A7E4-5F8BA9E3CD18}"/>
            </c:ext>
          </c:extLst>
        </c:ser>
        <c:ser>
          <c:idx val="4"/>
          <c:order val="4"/>
          <c:tx>
            <c:strRef>
              <c:f>'Charts Sheet'!$A$188</c:f>
              <c:strCache>
                <c:ptCount val="1"/>
                <c:pt idx="0">
                  <c:v>WMT</c:v>
                </c:pt>
              </c:strCache>
            </c:strRef>
          </c:tx>
          <c:spPr>
            <a:ln w="28575" cap="rnd">
              <a:solidFill>
                <a:schemeClr val="accent5"/>
              </a:solidFill>
              <a:round/>
            </a:ln>
            <a:effectLst/>
          </c:spPr>
          <c:marker>
            <c:symbol val="none"/>
          </c:marker>
          <c:cat>
            <c:numRef>
              <c:f>'Charts Sheet'!$B$183:$J$183</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Sheet'!$B$188:$J$188</c:f>
              <c:numCache>
                <c:formatCode>0.00%</c:formatCode>
                <c:ptCount val="9"/>
                <c:pt idx="0">
                  <c:v>3.0477257171302344E-2</c:v>
                </c:pt>
                <c:pt idx="1">
                  <c:v>2.8079354069890691E-2</c:v>
                </c:pt>
                <c:pt idx="2">
                  <c:v>1.9710478611672393E-2</c:v>
                </c:pt>
                <c:pt idx="3">
                  <c:v>1.2966436951429322E-2</c:v>
                </c:pt>
                <c:pt idx="4">
                  <c:v>2.8400806162255422E-2</c:v>
                </c:pt>
                <c:pt idx="5">
                  <c:v>2.4161630758059986E-2</c:v>
                </c:pt>
                <c:pt idx="6">
                  <c:v>2.3872378019184501E-2</c:v>
                </c:pt>
                <c:pt idx="7">
                  <c:v>1.9107165350595218E-2</c:v>
                </c:pt>
                <c:pt idx="8">
                  <c:v>2.3932111861137896E-2</c:v>
                </c:pt>
              </c:numCache>
            </c:numRef>
          </c:val>
          <c:smooth val="0"/>
          <c:extLst>
            <c:ext xmlns:c16="http://schemas.microsoft.com/office/drawing/2014/chart" uri="{C3380CC4-5D6E-409C-BE32-E72D297353CC}">
              <c16:uniqueId val="{00000004-673F-BF46-A7E4-5F8BA9E3CD18}"/>
            </c:ext>
          </c:extLst>
        </c:ser>
        <c:dLbls>
          <c:showLegendKey val="0"/>
          <c:showVal val="0"/>
          <c:showCatName val="0"/>
          <c:showSerName val="0"/>
          <c:showPercent val="0"/>
          <c:showBubbleSize val="0"/>
        </c:dLbls>
        <c:smooth val="0"/>
        <c:axId val="375236351"/>
        <c:axId val="1084043135"/>
      </c:lineChart>
      <c:catAx>
        <c:axId val="37523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4043135"/>
        <c:crosses val="autoZero"/>
        <c:auto val="1"/>
        <c:lblAlgn val="ctr"/>
        <c:lblOffset val="100"/>
        <c:noMultiLvlLbl val="0"/>
      </c:catAx>
      <c:valAx>
        <c:axId val="108404313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236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u="none" strike="noStrike">
                <a:effectLst/>
              </a:rPr>
              <a:t>  Total Cash &amp; ST Investments Percentage of Total Assets</a:t>
            </a:r>
            <a:r>
              <a:rPr lang="en-US" sz="2400">
                <a:effectLst/>
              </a:rPr>
              <a:t>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 Sheet'!$A$220</c:f>
              <c:strCache>
                <c:ptCount val="1"/>
                <c:pt idx="0">
                  <c:v>COSTCO</c:v>
                </c:pt>
              </c:strCache>
            </c:strRef>
          </c:tx>
          <c:spPr>
            <a:ln w="28575" cap="rnd">
              <a:solidFill>
                <a:schemeClr val="accent1"/>
              </a:solidFill>
              <a:round/>
            </a:ln>
            <a:effectLst/>
          </c:spPr>
          <c:marker>
            <c:symbol val="none"/>
          </c:marker>
          <c:cat>
            <c:numRef>
              <c:f>'Charts Sheet'!$B$219:$J$219</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Sheet'!$B$220:$J$220</c:f>
              <c:numCache>
                <c:formatCode>0.00%</c:formatCode>
                <c:ptCount val="9"/>
                <c:pt idx="0">
                  <c:v>0.14259867925097247</c:v>
                </c:pt>
                <c:pt idx="1">
                  <c:v>0.15899524032244752</c:v>
                </c:pt>
                <c:pt idx="2">
                  <c:v>0.1777859417095273</c:v>
                </c:pt>
                <c:pt idx="3">
                  <c:v>0.20801762114537445</c:v>
                </c:pt>
                <c:pt idx="4">
                  <c:v>0.23948808409532724</c:v>
                </c:pt>
                <c:pt idx="5">
                  <c:v>0.20542282513329285</c:v>
                </c:pt>
                <c:pt idx="6">
                  <c:v>0.17219399682074618</c:v>
                </c:pt>
                <c:pt idx="7">
                  <c:v>0.22080180885294373</c:v>
                </c:pt>
                <c:pt idx="8">
                  <c:v>0.15958528447251222</c:v>
                </c:pt>
              </c:numCache>
            </c:numRef>
          </c:val>
          <c:smooth val="0"/>
          <c:extLst>
            <c:ext xmlns:c16="http://schemas.microsoft.com/office/drawing/2014/chart" uri="{C3380CC4-5D6E-409C-BE32-E72D297353CC}">
              <c16:uniqueId val="{00000000-76A9-244B-AC43-011712ABCDD6}"/>
            </c:ext>
          </c:extLst>
        </c:ser>
        <c:ser>
          <c:idx val="1"/>
          <c:order val="1"/>
          <c:tx>
            <c:strRef>
              <c:f>'Charts Sheet'!$A$221</c:f>
              <c:strCache>
                <c:ptCount val="1"/>
                <c:pt idx="0">
                  <c:v>BJ</c:v>
                </c:pt>
              </c:strCache>
            </c:strRef>
          </c:tx>
          <c:spPr>
            <a:ln w="28575" cap="rnd">
              <a:solidFill>
                <a:schemeClr val="accent2"/>
              </a:solidFill>
              <a:round/>
            </a:ln>
            <a:effectLst/>
          </c:spPr>
          <c:marker>
            <c:symbol val="none"/>
          </c:marker>
          <c:cat>
            <c:numRef>
              <c:f>'Charts Sheet'!$B$219:$J$219</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Sheet'!$B$221:$J$221</c:f>
              <c:numCache>
                <c:formatCode>0.00%</c:formatCode>
                <c:ptCount val="9"/>
                <c:pt idx="0">
                  <c:v>0</c:v>
                </c:pt>
                <c:pt idx="1">
                  <c:v>9.8891813951963031E-3</c:v>
                </c:pt>
                <c:pt idx="2">
                  <c:v>1.0676706611408687E-2</c:v>
                </c:pt>
                <c:pt idx="3">
                  <c:v>8.3802444057870795E-3</c:v>
                </c:pt>
                <c:pt idx="4">
                  <c:v>5.7315485655947693E-3</c:v>
                </c:pt>
                <c:pt idx="5">
                  <c:v>8.0417183310450106E-3</c:v>
                </c:pt>
                <c:pt idx="6">
                  <c:v>8.0149672934438348E-3</c:v>
                </c:pt>
                <c:pt idx="7">
                  <c:v>5.3409818902682158E-3</c:v>
                </c:pt>
                <c:pt idx="8">
                  <c:v>5.3984786799851801E-3</c:v>
                </c:pt>
              </c:numCache>
            </c:numRef>
          </c:val>
          <c:smooth val="0"/>
          <c:extLst>
            <c:ext xmlns:c16="http://schemas.microsoft.com/office/drawing/2014/chart" uri="{C3380CC4-5D6E-409C-BE32-E72D297353CC}">
              <c16:uniqueId val="{00000001-76A9-244B-AC43-011712ABCDD6}"/>
            </c:ext>
          </c:extLst>
        </c:ser>
        <c:ser>
          <c:idx val="2"/>
          <c:order val="2"/>
          <c:tx>
            <c:strRef>
              <c:f>'Charts Sheet'!$A$222</c:f>
              <c:strCache>
                <c:ptCount val="1"/>
                <c:pt idx="0">
                  <c:v>DG</c:v>
                </c:pt>
              </c:strCache>
            </c:strRef>
          </c:tx>
          <c:spPr>
            <a:ln w="28575" cap="rnd">
              <a:solidFill>
                <a:schemeClr val="accent3"/>
              </a:solidFill>
              <a:round/>
            </a:ln>
            <a:effectLst/>
          </c:spPr>
          <c:marker>
            <c:symbol val="none"/>
          </c:marker>
          <c:cat>
            <c:numRef>
              <c:f>'Charts Sheet'!$B$219:$J$219</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Sheet'!$B$222:$J$222</c:f>
              <c:numCache>
                <c:formatCode>0.00%</c:formatCode>
                <c:ptCount val="9"/>
                <c:pt idx="0">
                  <c:v>1.402989993235852E-2</c:v>
                </c:pt>
                <c:pt idx="1">
                  <c:v>1.6099229132086928E-2</c:v>
                </c:pt>
                <c:pt idx="2">
                  <c:v>2.1366373860132102E-2</c:v>
                </c:pt>
                <c:pt idx="3">
                  <c:v>1.7834468516373551E-2</c:v>
                </c:pt>
                <c:pt idx="4">
                  <c:v>1.0528767385916302E-2</c:v>
                </c:pt>
                <c:pt idx="5">
                  <c:v>5.3226501688305103E-2</c:v>
                </c:pt>
                <c:pt idx="6">
                  <c:v>1.3097737711828501E-2</c:v>
                </c:pt>
                <c:pt idx="7">
                  <c:v>1.3120076502834078E-2</c:v>
                </c:pt>
                <c:pt idx="8">
                  <c:v>1.7446750737792303E-2</c:v>
                </c:pt>
              </c:numCache>
            </c:numRef>
          </c:val>
          <c:smooth val="0"/>
          <c:extLst>
            <c:ext xmlns:c16="http://schemas.microsoft.com/office/drawing/2014/chart" uri="{C3380CC4-5D6E-409C-BE32-E72D297353CC}">
              <c16:uniqueId val="{00000002-76A9-244B-AC43-011712ABCDD6}"/>
            </c:ext>
          </c:extLst>
        </c:ser>
        <c:ser>
          <c:idx val="3"/>
          <c:order val="3"/>
          <c:tx>
            <c:strRef>
              <c:f>'Charts Sheet'!$A$223</c:f>
              <c:strCache>
                <c:ptCount val="1"/>
                <c:pt idx="0">
                  <c:v>TGT</c:v>
                </c:pt>
              </c:strCache>
            </c:strRef>
          </c:tx>
          <c:spPr>
            <a:ln w="28575" cap="rnd">
              <a:solidFill>
                <a:schemeClr val="accent4"/>
              </a:solidFill>
              <a:round/>
            </a:ln>
            <a:effectLst/>
          </c:spPr>
          <c:marker>
            <c:symbol val="none"/>
          </c:marker>
          <c:cat>
            <c:numRef>
              <c:f>'Charts Sheet'!$B$219:$J$219</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Sheet'!$B$223:$J$223</c:f>
              <c:numCache>
                <c:formatCode>0.00%</c:formatCode>
                <c:ptCount val="9"/>
                <c:pt idx="0">
                  <c:v>0.10049177884854205</c:v>
                </c:pt>
                <c:pt idx="1">
                  <c:v>6.7110149341454942E-2</c:v>
                </c:pt>
                <c:pt idx="2">
                  <c:v>6.5578244795672785E-2</c:v>
                </c:pt>
                <c:pt idx="3">
                  <c:v>3.7684669411479778E-2</c:v>
                </c:pt>
                <c:pt idx="4">
                  <c:v>6.1151499567544822E-2</c:v>
                </c:pt>
                <c:pt idx="5">
                  <c:v>0.16607477364970341</c:v>
                </c:pt>
                <c:pt idx="6">
                  <c:v>0.11016334950103139</c:v>
                </c:pt>
                <c:pt idx="7">
                  <c:v>4.1792443986125437E-2</c:v>
                </c:pt>
                <c:pt idx="8">
                  <c:v>6.873690295541586E-2</c:v>
                </c:pt>
              </c:numCache>
            </c:numRef>
          </c:val>
          <c:smooth val="0"/>
          <c:extLst>
            <c:ext xmlns:c16="http://schemas.microsoft.com/office/drawing/2014/chart" uri="{C3380CC4-5D6E-409C-BE32-E72D297353CC}">
              <c16:uniqueId val="{00000003-76A9-244B-AC43-011712ABCDD6}"/>
            </c:ext>
          </c:extLst>
        </c:ser>
        <c:ser>
          <c:idx val="4"/>
          <c:order val="4"/>
          <c:tx>
            <c:strRef>
              <c:f>'Charts Sheet'!$A$224</c:f>
              <c:strCache>
                <c:ptCount val="1"/>
                <c:pt idx="0">
                  <c:v>WMT</c:v>
                </c:pt>
              </c:strCache>
            </c:strRef>
          </c:tx>
          <c:spPr>
            <a:ln w="28575" cap="rnd">
              <a:solidFill>
                <a:schemeClr val="accent5"/>
              </a:solidFill>
              <a:round/>
            </a:ln>
            <a:effectLst/>
          </c:spPr>
          <c:marker>
            <c:symbol val="none"/>
          </c:marker>
          <c:cat>
            <c:numRef>
              <c:f>'Charts Sheet'!$B$219:$J$219</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Sheet'!$B$224:$J$224</c:f>
              <c:numCache>
                <c:formatCode>0.00%</c:formatCode>
                <c:ptCount val="9"/>
                <c:pt idx="0">
                  <c:v>4.3616376308366026E-2</c:v>
                </c:pt>
                <c:pt idx="1">
                  <c:v>3.4537910222557526E-2</c:v>
                </c:pt>
                <c:pt idx="2">
                  <c:v>3.3033121131223045E-2</c:v>
                </c:pt>
                <c:pt idx="3">
                  <c:v>3.5212841150049023E-2</c:v>
                </c:pt>
                <c:pt idx="4">
                  <c:v>4.0021987779868498E-2</c:v>
                </c:pt>
                <c:pt idx="5">
                  <c:v>7.0262499207908238E-2</c:v>
                </c:pt>
                <c:pt idx="6">
                  <c:v>6.0279343298211226E-2</c:v>
                </c:pt>
                <c:pt idx="7">
                  <c:v>3.5465075638268562E-2</c:v>
                </c:pt>
                <c:pt idx="8">
                  <c:v>3.9092864868719768E-2</c:v>
                </c:pt>
              </c:numCache>
            </c:numRef>
          </c:val>
          <c:smooth val="0"/>
          <c:extLst>
            <c:ext xmlns:c16="http://schemas.microsoft.com/office/drawing/2014/chart" uri="{C3380CC4-5D6E-409C-BE32-E72D297353CC}">
              <c16:uniqueId val="{00000004-76A9-244B-AC43-011712ABCDD6}"/>
            </c:ext>
          </c:extLst>
        </c:ser>
        <c:dLbls>
          <c:showLegendKey val="0"/>
          <c:showVal val="0"/>
          <c:showCatName val="0"/>
          <c:showSerName val="0"/>
          <c:showPercent val="0"/>
          <c:showBubbleSize val="0"/>
        </c:dLbls>
        <c:smooth val="0"/>
        <c:axId val="461295967"/>
        <c:axId val="487149135"/>
      </c:lineChart>
      <c:catAx>
        <c:axId val="46129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149135"/>
        <c:crosses val="autoZero"/>
        <c:auto val="1"/>
        <c:lblAlgn val="ctr"/>
        <c:lblOffset val="100"/>
        <c:noMultiLvlLbl val="0"/>
      </c:catAx>
      <c:valAx>
        <c:axId val="48714913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295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Total Receivables Percentage of Total Assets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 Sheet'!$A$256</c:f>
              <c:strCache>
                <c:ptCount val="1"/>
                <c:pt idx="0">
                  <c:v>COSTCO</c:v>
                </c:pt>
              </c:strCache>
            </c:strRef>
          </c:tx>
          <c:spPr>
            <a:ln w="28575" cap="rnd">
              <a:solidFill>
                <a:schemeClr val="accent1"/>
              </a:solidFill>
              <a:round/>
            </a:ln>
            <a:effectLst/>
          </c:spPr>
          <c:marker>
            <c:symbol val="none"/>
          </c:marker>
          <c:cat>
            <c:numRef>
              <c:f>'Charts Sheet'!$B$255:$J$255</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Sheet'!$B$256:$J$256</c:f>
              <c:numCache>
                <c:formatCode>0.00%</c:formatCode>
                <c:ptCount val="9"/>
                <c:pt idx="0">
                  <c:v>3.7752917407954646E-2</c:v>
                </c:pt>
                <c:pt idx="1">
                  <c:v>3.9398024596252787E-2</c:v>
                </c:pt>
                <c:pt idx="2">
                  <c:v>4.0876806269899583E-2</c:v>
                </c:pt>
                <c:pt idx="3">
                  <c:v>3.381057268722467E-2</c:v>
                </c:pt>
                <c:pt idx="4">
                  <c:v>2.7899776801785587E-2</c:v>
                </c:pt>
                <c:pt idx="5">
                  <c:v>3.0421137882162382E-2</c:v>
                </c:pt>
                <c:pt idx="6">
                  <c:v>3.4925038182214881E-2</c:v>
                </c:pt>
                <c:pt idx="7">
                  <c:v>3.3118821926544334E-2</c:v>
                </c:pt>
                <c:pt idx="8">
                  <c:v>3.8965502427288738E-2</c:v>
                </c:pt>
              </c:numCache>
            </c:numRef>
          </c:val>
          <c:smooth val="0"/>
          <c:extLst>
            <c:ext xmlns:c16="http://schemas.microsoft.com/office/drawing/2014/chart" uri="{C3380CC4-5D6E-409C-BE32-E72D297353CC}">
              <c16:uniqueId val="{00000000-6DEB-1C4C-BC8C-C2BC8A73FD22}"/>
            </c:ext>
          </c:extLst>
        </c:ser>
        <c:ser>
          <c:idx val="1"/>
          <c:order val="1"/>
          <c:tx>
            <c:strRef>
              <c:f>'Charts Sheet'!$A$257</c:f>
              <c:strCache>
                <c:ptCount val="1"/>
                <c:pt idx="0">
                  <c:v>BJ</c:v>
                </c:pt>
              </c:strCache>
            </c:strRef>
          </c:tx>
          <c:spPr>
            <a:ln w="28575" cap="rnd">
              <a:solidFill>
                <a:schemeClr val="accent2"/>
              </a:solidFill>
              <a:round/>
            </a:ln>
            <a:effectLst/>
          </c:spPr>
          <c:marker>
            <c:symbol val="none"/>
          </c:marker>
          <c:cat>
            <c:numRef>
              <c:f>'Charts Sheet'!$B$255:$J$255</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Sheet'!$B$257:$J$257</c:f>
              <c:numCache>
                <c:formatCode>0.00%</c:formatCode>
                <c:ptCount val="9"/>
                <c:pt idx="0">
                  <c:v>0</c:v>
                </c:pt>
                <c:pt idx="1">
                  <c:v>5.143494299117727E-2</c:v>
                </c:pt>
                <c:pt idx="2">
                  <c:v>5.8266460100871872E-2</c:v>
                </c:pt>
                <c:pt idx="3">
                  <c:v>5.9982372653224404E-2</c:v>
                </c:pt>
                <c:pt idx="4">
                  <c:v>3.915780165395899E-2</c:v>
                </c:pt>
                <c:pt idx="5">
                  <c:v>3.1916851611281841E-2</c:v>
                </c:pt>
                <c:pt idx="6">
                  <c:v>3.068517421564065E-2</c:v>
                </c:pt>
                <c:pt idx="7">
                  <c:v>3.7755537203722357E-2</c:v>
                </c:pt>
                <c:pt idx="8">
                  <c:v>3.5157575556088679E-2</c:v>
                </c:pt>
              </c:numCache>
            </c:numRef>
          </c:val>
          <c:smooth val="0"/>
          <c:extLst>
            <c:ext xmlns:c16="http://schemas.microsoft.com/office/drawing/2014/chart" uri="{C3380CC4-5D6E-409C-BE32-E72D297353CC}">
              <c16:uniqueId val="{00000001-6DEB-1C4C-BC8C-C2BC8A73FD22}"/>
            </c:ext>
          </c:extLst>
        </c:ser>
        <c:ser>
          <c:idx val="2"/>
          <c:order val="2"/>
          <c:tx>
            <c:strRef>
              <c:f>'Charts Sheet'!$A$258</c:f>
              <c:strCache>
                <c:ptCount val="1"/>
                <c:pt idx="0">
                  <c:v>DG</c:v>
                </c:pt>
              </c:strCache>
            </c:strRef>
          </c:tx>
          <c:spPr>
            <a:ln w="28575" cap="rnd">
              <a:solidFill>
                <a:schemeClr val="accent3"/>
              </a:solidFill>
              <a:round/>
            </a:ln>
            <a:effectLst/>
          </c:spPr>
          <c:marker>
            <c:symbol val="none"/>
          </c:marker>
          <c:cat>
            <c:numRef>
              <c:f>'Charts Sheet'!$B$255:$J$255</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Sheet'!$B$258:$J$258</c:f>
              <c:numCache>
                <c:formatCode>0.00%</c:formatCode>
                <c:ptCount val="9"/>
                <c:pt idx="0">
                  <c:v>6.0784063791733528E-4</c:v>
                </c:pt>
                <c:pt idx="1">
                  <c:v>9.4668590538041436E-4</c:v>
                </c:pt>
                <c:pt idx="2">
                  <c:v>8.6494982667848323E-3</c:v>
                </c:pt>
                <c:pt idx="3">
                  <c:v>4.3777517150435348E-3</c:v>
                </c:pt>
                <c:pt idx="4">
                  <c:v>3.3531968600860355E-3</c:v>
                </c:pt>
                <c:pt idx="5">
                  <c:v>3.5093113521659676E-3</c:v>
                </c:pt>
                <c:pt idx="6">
                  <c:v>3.6993439261367952E-3</c:v>
                </c:pt>
                <c:pt idx="7">
                  <c:v>4.6684759711624864E-3</c:v>
                </c:pt>
                <c:pt idx="8">
                  <c:v>3.6453919653628339E-3</c:v>
                </c:pt>
              </c:numCache>
            </c:numRef>
          </c:val>
          <c:smooth val="0"/>
          <c:extLst>
            <c:ext xmlns:c16="http://schemas.microsoft.com/office/drawing/2014/chart" uri="{C3380CC4-5D6E-409C-BE32-E72D297353CC}">
              <c16:uniqueId val="{00000002-6DEB-1C4C-BC8C-C2BC8A73FD22}"/>
            </c:ext>
          </c:extLst>
        </c:ser>
        <c:ser>
          <c:idx val="3"/>
          <c:order val="3"/>
          <c:tx>
            <c:strRef>
              <c:f>'Charts Sheet'!$A$259</c:f>
              <c:strCache>
                <c:ptCount val="1"/>
                <c:pt idx="0">
                  <c:v>TGT</c:v>
                </c:pt>
              </c:strCache>
            </c:strRef>
          </c:tx>
          <c:spPr>
            <a:ln w="28575" cap="rnd">
              <a:solidFill>
                <a:schemeClr val="accent4"/>
              </a:solidFill>
              <a:round/>
            </a:ln>
            <a:effectLst/>
          </c:spPr>
          <c:marker>
            <c:symbol val="none"/>
          </c:marker>
          <c:cat>
            <c:numRef>
              <c:f>'Charts Sheet'!$B$255:$J$255</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Sheet'!$B$259:$J$259</c:f>
              <c:numCache>
                <c:formatCode>0.00%</c:formatCode>
                <c:ptCount val="9"/>
                <c:pt idx="0">
                  <c:v>1.8280264269037803E-2</c:v>
                </c:pt>
                <c:pt idx="1">
                  <c:v>2.0010152013037321E-2</c:v>
                </c:pt>
                <c:pt idx="2">
                  <c:v>2.3050393270972386E-2</c:v>
                </c:pt>
                <c:pt idx="3">
                  <c:v>2.6640833131508841E-2</c:v>
                </c:pt>
                <c:pt idx="4">
                  <c:v>2.2487669183477874E-2</c:v>
                </c:pt>
                <c:pt idx="5">
                  <c:v>2.2147205744614425E-2</c:v>
                </c:pt>
                <c:pt idx="6">
                  <c:v>2.5143558008585604E-2</c:v>
                </c:pt>
                <c:pt idx="7">
                  <c:v>3.178025686697291E-2</c:v>
                </c:pt>
                <c:pt idx="8">
                  <c:v>2.5363104270539779E-2</c:v>
                </c:pt>
              </c:numCache>
            </c:numRef>
          </c:val>
          <c:smooth val="0"/>
          <c:extLst>
            <c:ext xmlns:c16="http://schemas.microsoft.com/office/drawing/2014/chart" uri="{C3380CC4-5D6E-409C-BE32-E72D297353CC}">
              <c16:uniqueId val="{00000003-6DEB-1C4C-BC8C-C2BC8A73FD22}"/>
            </c:ext>
          </c:extLst>
        </c:ser>
        <c:ser>
          <c:idx val="4"/>
          <c:order val="4"/>
          <c:tx>
            <c:strRef>
              <c:f>'Charts Sheet'!$A$260</c:f>
              <c:strCache>
                <c:ptCount val="1"/>
                <c:pt idx="0">
                  <c:v>WMT</c:v>
                </c:pt>
              </c:strCache>
            </c:strRef>
          </c:tx>
          <c:spPr>
            <a:ln w="28575" cap="rnd">
              <a:solidFill>
                <a:schemeClr val="accent5"/>
              </a:solidFill>
              <a:round/>
            </a:ln>
            <a:effectLst/>
          </c:spPr>
          <c:marker>
            <c:symbol val="none"/>
          </c:marker>
          <c:cat>
            <c:numRef>
              <c:f>'Charts Sheet'!$B$255:$J$255</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Sheet'!$B$260:$J$260</c:f>
              <c:numCache>
                <c:formatCode>0.00%</c:formatCode>
                <c:ptCount val="9"/>
                <c:pt idx="0">
                  <c:v>2.8179035078489435E-2</c:v>
                </c:pt>
                <c:pt idx="1">
                  <c:v>2.9347416069407772E-2</c:v>
                </c:pt>
                <c:pt idx="2">
                  <c:v>2.7449369749953552E-2</c:v>
                </c:pt>
                <c:pt idx="3">
                  <c:v>2.8650904033379693E-2</c:v>
                </c:pt>
                <c:pt idx="4">
                  <c:v>2.6571386287236518E-2</c:v>
                </c:pt>
                <c:pt idx="5">
                  <c:v>2.5806349407515368E-2</c:v>
                </c:pt>
                <c:pt idx="6">
                  <c:v>3.3815241362411173E-2</c:v>
                </c:pt>
                <c:pt idx="7">
                  <c:v>3.2619645801551828E-2</c:v>
                </c:pt>
                <c:pt idx="8">
                  <c:v>3.4849583397715524E-2</c:v>
                </c:pt>
              </c:numCache>
            </c:numRef>
          </c:val>
          <c:smooth val="0"/>
          <c:extLst>
            <c:ext xmlns:c16="http://schemas.microsoft.com/office/drawing/2014/chart" uri="{C3380CC4-5D6E-409C-BE32-E72D297353CC}">
              <c16:uniqueId val="{00000004-6DEB-1C4C-BC8C-C2BC8A73FD22}"/>
            </c:ext>
          </c:extLst>
        </c:ser>
        <c:dLbls>
          <c:showLegendKey val="0"/>
          <c:showVal val="0"/>
          <c:showCatName val="0"/>
          <c:showSerName val="0"/>
          <c:showPercent val="0"/>
          <c:showBubbleSize val="0"/>
        </c:dLbls>
        <c:smooth val="0"/>
        <c:axId val="669650639"/>
        <c:axId val="424102415"/>
      </c:lineChart>
      <c:catAx>
        <c:axId val="669650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102415"/>
        <c:crosses val="autoZero"/>
        <c:auto val="1"/>
        <c:lblAlgn val="ctr"/>
        <c:lblOffset val="100"/>
        <c:noMultiLvlLbl val="0"/>
      </c:catAx>
      <c:valAx>
        <c:axId val="42410241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9650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Total Liabilities Percentage of Total Assets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 Sheet'!$A$292</c:f>
              <c:strCache>
                <c:ptCount val="1"/>
                <c:pt idx="0">
                  <c:v>COSTCO</c:v>
                </c:pt>
              </c:strCache>
            </c:strRef>
          </c:tx>
          <c:spPr>
            <a:ln w="28575" cap="rnd">
              <a:solidFill>
                <a:schemeClr val="accent1"/>
              </a:solidFill>
              <a:round/>
            </a:ln>
            <a:effectLst/>
          </c:spPr>
          <c:marker>
            <c:symbol val="none"/>
          </c:marker>
          <c:cat>
            <c:numRef>
              <c:f>'Charts Sheet'!$B$291:$J$291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Sheet'!$B$292:$J$292</c:f>
              <c:numCache>
                <c:formatCode>0.00%</c:formatCode>
                <c:ptCount val="9"/>
                <c:pt idx="0">
                  <c:v>0.46964991104544224</c:v>
                </c:pt>
                <c:pt idx="1">
                  <c:v>0.4813327097146945</c:v>
                </c:pt>
                <c:pt idx="2">
                  <c:v>0.48802351212343864</c:v>
                </c:pt>
                <c:pt idx="3">
                  <c:v>0.51182819383259914</c:v>
                </c:pt>
                <c:pt idx="4">
                  <c:v>0.44718842249262009</c:v>
                </c:pt>
                <c:pt idx="5">
                  <c:v>0.49674360531821554</c:v>
                </c:pt>
                <c:pt idx="6">
                  <c:v>0.49867531091232115</c:v>
                </c:pt>
                <c:pt idx="7">
                  <c:v>0.48675247122938226</c:v>
                </c:pt>
                <c:pt idx="8">
                  <c:v>0.5078546777219286</c:v>
                </c:pt>
              </c:numCache>
            </c:numRef>
          </c:val>
          <c:smooth val="0"/>
          <c:extLst>
            <c:ext xmlns:c16="http://schemas.microsoft.com/office/drawing/2014/chart" uri="{C3380CC4-5D6E-409C-BE32-E72D297353CC}">
              <c16:uniqueId val="{00000000-965E-834E-A85C-2156411A1C39}"/>
            </c:ext>
          </c:extLst>
        </c:ser>
        <c:ser>
          <c:idx val="1"/>
          <c:order val="1"/>
          <c:tx>
            <c:strRef>
              <c:f>'Charts Sheet'!$A$293</c:f>
              <c:strCache>
                <c:ptCount val="1"/>
                <c:pt idx="0">
                  <c:v>BJ</c:v>
                </c:pt>
              </c:strCache>
            </c:strRef>
          </c:tx>
          <c:spPr>
            <a:ln w="28575" cap="rnd">
              <a:solidFill>
                <a:schemeClr val="accent2"/>
              </a:solidFill>
              <a:round/>
            </a:ln>
            <a:effectLst/>
          </c:spPr>
          <c:marker>
            <c:symbol val="none"/>
          </c:marker>
          <c:cat>
            <c:numRef>
              <c:f>'Charts Sheet'!$B$291:$J$291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Sheet'!$B$293:$J$293</c:f>
              <c:numCache>
                <c:formatCode>0.00%</c:formatCode>
                <c:ptCount val="9"/>
                <c:pt idx="1">
                  <c:v>0.3713674723154588</c:v>
                </c:pt>
                <c:pt idx="2">
                  <c:v>0.44888565654689755</c:v>
                </c:pt>
                <c:pt idx="3">
                  <c:v>0.48704822206135001</c:v>
                </c:pt>
                <c:pt idx="4">
                  <c:v>0.34183893824789652</c:v>
                </c:pt>
                <c:pt idx="5">
                  <c:v>0.37534893089385074</c:v>
                </c:pt>
                <c:pt idx="6">
                  <c:v>0.35324015583992219</c:v>
                </c:pt>
                <c:pt idx="7">
                  <c:v>0.40084387986310455</c:v>
                </c:pt>
                <c:pt idx="8">
                  <c:v>0.36959983658853401</c:v>
                </c:pt>
              </c:numCache>
            </c:numRef>
          </c:val>
          <c:smooth val="0"/>
          <c:extLst>
            <c:ext xmlns:c16="http://schemas.microsoft.com/office/drawing/2014/chart" uri="{C3380CC4-5D6E-409C-BE32-E72D297353CC}">
              <c16:uniqueId val="{00000001-965E-834E-A85C-2156411A1C39}"/>
            </c:ext>
          </c:extLst>
        </c:ser>
        <c:ser>
          <c:idx val="2"/>
          <c:order val="2"/>
          <c:tx>
            <c:strRef>
              <c:f>'Charts Sheet'!$A$294</c:f>
              <c:strCache>
                <c:ptCount val="1"/>
                <c:pt idx="0">
                  <c:v>DG</c:v>
                </c:pt>
              </c:strCache>
            </c:strRef>
          </c:tx>
          <c:spPr>
            <a:ln w="28575" cap="rnd">
              <a:solidFill>
                <a:schemeClr val="accent3"/>
              </a:solidFill>
              <a:round/>
            </a:ln>
            <a:effectLst/>
          </c:spPr>
          <c:marker>
            <c:symbol val="none"/>
          </c:marker>
          <c:cat>
            <c:numRef>
              <c:f>'Charts Sheet'!$B$291:$J$291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Sheet'!$B$294:$J$294</c:f>
              <c:numCache>
                <c:formatCode>0.00%</c:formatCode>
                <c:ptCount val="9"/>
                <c:pt idx="0">
                  <c:v>0.17726207009575953</c:v>
                </c:pt>
                <c:pt idx="1">
                  <c:v>0.22470339602364503</c:v>
                </c:pt>
                <c:pt idx="2">
                  <c:v>0.23686978360715358</c:v>
                </c:pt>
                <c:pt idx="3">
                  <c:v>0.22840414424738856</c:v>
                </c:pt>
                <c:pt idx="4">
                  <c:v>0.19903563115036074</c:v>
                </c:pt>
                <c:pt idx="5">
                  <c:v>0.2208122037423581</c:v>
                </c:pt>
                <c:pt idx="6">
                  <c:v>0.22711561287300583</c:v>
                </c:pt>
                <c:pt idx="7">
                  <c:v>0.20244451063730001</c:v>
                </c:pt>
                <c:pt idx="8">
                  <c:v>0.21839817914194276</c:v>
                </c:pt>
              </c:numCache>
            </c:numRef>
          </c:val>
          <c:smooth val="0"/>
          <c:extLst>
            <c:ext xmlns:c16="http://schemas.microsoft.com/office/drawing/2014/chart" uri="{C3380CC4-5D6E-409C-BE32-E72D297353CC}">
              <c16:uniqueId val="{00000002-965E-834E-A85C-2156411A1C39}"/>
            </c:ext>
          </c:extLst>
        </c:ser>
        <c:ser>
          <c:idx val="3"/>
          <c:order val="3"/>
          <c:tx>
            <c:strRef>
              <c:f>'Charts Sheet'!$A$295</c:f>
              <c:strCache>
                <c:ptCount val="1"/>
                <c:pt idx="0">
                  <c:v>TGT</c:v>
                </c:pt>
              </c:strCache>
            </c:strRef>
          </c:tx>
          <c:spPr>
            <a:ln w="28575" cap="rnd">
              <a:solidFill>
                <a:schemeClr val="accent4"/>
              </a:solidFill>
              <a:round/>
            </a:ln>
            <a:effectLst/>
          </c:spPr>
          <c:marker>
            <c:symbol val="none"/>
          </c:marker>
          <c:cat>
            <c:numRef>
              <c:f>'Charts Sheet'!$B$291:$J$291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Sheet'!$B$295:$J$295</c:f>
              <c:numCache>
                <c:formatCode>0.00%</c:formatCode>
                <c:ptCount val="9"/>
                <c:pt idx="0">
                  <c:v>0.67818290199195275</c:v>
                </c:pt>
                <c:pt idx="1">
                  <c:v>0.70738158211108437</c:v>
                </c:pt>
                <c:pt idx="2">
                  <c:v>0.71091482023670693</c:v>
                </c:pt>
                <c:pt idx="3">
                  <c:v>0.72639864373940422</c:v>
                </c:pt>
                <c:pt idx="4">
                  <c:v>0.72339231866102527</c:v>
                </c:pt>
                <c:pt idx="5">
                  <c:v>0.7182329066500156</c:v>
                </c:pt>
                <c:pt idx="6">
                  <c:v>0.76162866328445855</c:v>
                </c:pt>
                <c:pt idx="7">
                  <c:v>0.78940658104434236</c:v>
                </c:pt>
                <c:pt idx="8">
                  <c:v>0.75735240985620345</c:v>
                </c:pt>
              </c:numCache>
            </c:numRef>
          </c:val>
          <c:smooth val="0"/>
          <c:extLst>
            <c:ext xmlns:c16="http://schemas.microsoft.com/office/drawing/2014/chart" uri="{C3380CC4-5D6E-409C-BE32-E72D297353CC}">
              <c16:uniqueId val="{00000003-965E-834E-A85C-2156411A1C39}"/>
            </c:ext>
          </c:extLst>
        </c:ser>
        <c:ser>
          <c:idx val="4"/>
          <c:order val="4"/>
          <c:tx>
            <c:strRef>
              <c:f>'Charts Sheet'!$A$296</c:f>
              <c:strCache>
                <c:ptCount val="1"/>
                <c:pt idx="0">
                  <c:v>WMT</c:v>
                </c:pt>
              </c:strCache>
            </c:strRef>
          </c:tx>
          <c:spPr>
            <a:ln w="28575" cap="rnd">
              <a:solidFill>
                <a:schemeClr val="accent5"/>
              </a:solidFill>
              <a:round/>
            </a:ln>
            <a:effectLst/>
          </c:spPr>
          <c:marker>
            <c:symbol val="none"/>
          </c:marker>
          <c:cat>
            <c:numRef>
              <c:f>'Charts Sheet'!$B$291:$J$291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'Charts Sheet'!$B$296:$J$296</c:f>
              <c:numCache>
                <c:formatCode>0.00%</c:formatCode>
                <c:ptCount val="9"/>
                <c:pt idx="0">
                  <c:v>0.58106733606906469</c:v>
                </c:pt>
                <c:pt idx="1">
                  <c:v>0.59494530365899656</c:v>
                </c:pt>
                <c:pt idx="2">
                  <c:v>0.60482490881176598</c:v>
                </c:pt>
                <c:pt idx="3">
                  <c:v>0.63686358558106659</c:v>
                </c:pt>
                <c:pt idx="4">
                  <c:v>0.65516395695469254</c:v>
                </c:pt>
                <c:pt idx="5">
                  <c:v>0.65333708256764467</c:v>
                </c:pt>
                <c:pt idx="6">
                  <c:v>0.62472024830515394</c:v>
                </c:pt>
                <c:pt idx="7">
                  <c:v>0.65463800951492002</c:v>
                </c:pt>
                <c:pt idx="8">
                  <c:v>0.64115943407065801</c:v>
                </c:pt>
              </c:numCache>
            </c:numRef>
          </c:val>
          <c:smooth val="0"/>
          <c:extLst>
            <c:ext xmlns:c16="http://schemas.microsoft.com/office/drawing/2014/chart" uri="{C3380CC4-5D6E-409C-BE32-E72D297353CC}">
              <c16:uniqueId val="{00000004-965E-834E-A85C-2156411A1C39}"/>
            </c:ext>
          </c:extLst>
        </c:ser>
        <c:dLbls>
          <c:showLegendKey val="0"/>
          <c:showVal val="0"/>
          <c:showCatName val="0"/>
          <c:showSerName val="0"/>
          <c:showPercent val="0"/>
          <c:showBubbleSize val="0"/>
        </c:dLbls>
        <c:smooth val="0"/>
        <c:axId val="754061855"/>
        <c:axId val="447736031"/>
      </c:lineChart>
      <c:catAx>
        <c:axId val="754061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7736031"/>
        <c:crosses val="autoZero"/>
        <c:auto val="1"/>
        <c:lblAlgn val="ctr"/>
        <c:lblOffset val="100"/>
        <c:noMultiLvlLbl val="0"/>
      </c:catAx>
      <c:valAx>
        <c:axId val="44773603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4061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F8DE4FBA-12DF-4669-AB52-F109666CCAE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E02D47F-596F-435C-8CBD-3B87800FFA38}">
      <dgm:prSet/>
      <dgm:spPr/>
      <dgm:t>
        <a:bodyPr/>
        <a:lstStyle/>
        <a:p>
          <a:r>
            <a:rPr lang="en-US"/>
            <a:t>Costco’s performance is marked by consistency not the widest margins</a:t>
          </a:r>
        </a:p>
      </dgm:t>
    </dgm:pt>
    <dgm:pt modelId="{3CB126AA-19A8-4E27-80AA-A4A079137B6C}" type="parTrans" cxnId="{6BE7FA73-1FCB-487B-A6D3-DCB16ADFC08F}">
      <dgm:prSet/>
      <dgm:spPr/>
      <dgm:t>
        <a:bodyPr/>
        <a:lstStyle/>
        <a:p>
          <a:endParaRPr lang="en-US"/>
        </a:p>
      </dgm:t>
    </dgm:pt>
    <dgm:pt modelId="{89B6E7A4-3D36-45EE-9C36-551286004870}" type="sibTrans" cxnId="{6BE7FA73-1FCB-487B-A6D3-DCB16ADFC08F}">
      <dgm:prSet/>
      <dgm:spPr/>
      <dgm:t>
        <a:bodyPr/>
        <a:lstStyle/>
        <a:p>
          <a:endParaRPr lang="en-US"/>
        </a:p>
      </dgm:t>
    </dgm:pt>
    <dgm:pt modelId="{5A621D07-16BD-40D5-99ED-A33E15EF59AF}">
      <dgm:prSet/>
      <dgm:spPr/>
      <dgm:t>
        <a:bodyPr/>
        <a:lstStyle/>
        <a:p>
          <a:r>
            <a:rPr lang="en-US"/>
            <a:t>Costco consistently maintains the lowest operating expenses as a percentage of revenue</a:t>
          </a:r>
        </a:p>
      </dgm:t>
    </dgm:pt>
    <dgm:pt modelId="{0548EA73-300C-4DD6-A678-8377F326889D}" type="parTrans" cxnId="{5F01DB38-0593-4870-A1FC-A09AF5FAF36B}">
      <dgm:prSet/>
      <dgm:spPr/>
      <dgm:t>
        <a:bodyPr/>
        <a:lstStyle/>
        <a:p>
          <a:endParaRPr lang="en-US"/>
        </a:p>
      </dgm:t>
    </dgm:pt>
    <dgm:pt modelId="{92CCF3E4-D3F1-4CC3-A65A-8F44B43E9D25}" type="sibTrans" cxnId="{5F01DB38-0593-4870-A1FC-A09AF5FAF36B}">
      <dgm:prSet/>
      <dgm:spPr/>
      <dgm:t>
        <a:bodyPr/>
        <a:lstStyle/>
        <a:p>
          <a:endParaRPr lang="en-US"/>
        </a:p>
      </dgm:t>
    </dgm:pt>
    <dgm:pt modelId="{0B8F6869-92ED-4DAC-AB1B-0829DF0D4D4C}">
      <dgm:prSet/>
      <dgm:spPr/>
      <dgm:t>
        <a:bodyPr/>
        <a:lstStyle/>
        <a:p>
          <a:r>
            <a:rPr lang="en-US"/>
            <a:t>Costco’s profitability performance is low but steadily improving</a:t>
          </a:r>
        </a:p>
      </dgm:t>
    </dgm:pt>
    <dgm:pt modelId="{DE307A9B-0036-4B3A-B9B1-8742FE5AD3C0}" type="parTrans" cxnId="{70E71F3C-0C5F-4701-8BF3-22F0C58E1A47}">
      <dgm:prSet/>
      <dgm:spPr/>
      <dgm:t>
        <a:bodyPr/>
        <a:lstStyle/>
        <a:p>
          <a:endParaRPr lang="en-US"/>
        </a:p>
      </dgm:t>
    </dgm:pt>
    <dgm:pt modelId="{17A30378-1F0F-4630-BF72-DAF7FC6E8BF6}" type="sibTrans" cxnId="{70E71F3C-0C5F-4701-8BF3-22F0C58E1A47}">
      <dgm:prSet/>
      <dgm:spPr/>
      <dgm:t>
        <a:bodyPr/>
        <a:lstStyle/>
        <a:p>
          <a:endParaRPr lang="en-US"/>
        </a:p>
      </dgm:t>
    </dgm:pt>
    <dgm:pt modelId="{9A587D40-A085-43A0-B3B7-E3690919BFE9}">
      <dgm:prSet/>
      <dgm:spPr/>
      <dgm:t>
        <a:bodyPr/>
        <a:lstStyle/>
        <a:p>
          <a:r>
            <a:rPr lang="en-US"/>
            <a:t>Costco combines strong liquidity with conservative leverage</a:t>
          </a:r>
        </a:p>
      </dgm:t>
    </dgm:pt>
    <dgm:pt modelId="{99FA0A3E-CC6C-4C79-825F-1A49ADF1D82D}" type="parTrans" cxnId="{849D22C3-0450-4D73-9783-0E295AB8234D}">
      <dgm:prSet/>
      <dgm:spPr/>
      <dgm:t>
        <a:bodyPr/>
        <a:lstStyle/>
        <a:p>
          <a:endParaRPr lang="en-US"/>
        </a:p>
      </dgm:t>
    </dgm:pt>
    <dgm:pt modelId="{3D50B417-3B82-4711-959C-CA73CDF7707B}" type="sibTrans" cxnId="{849D22C3-0450-4D73-9783-0E295AB8234D}">
      <dgm:prSet/>
      <dgm:spPr/>
      <dgm:t>
        <a:bodyPr/>
        <a:lstStyle/>
        <a:p>
          <a:endParaRPr lang="en-US"/>
        </a:p>
      </dgm:t>
    </dgm:pt>
    <dgm:pt modelId="{A2F438A3-BA5D-487E-9A7C-17382D3BB02C}" type="pres">
      <dgm:prSet presAssocID="{F8DE4FBA-12DF-4669-AB52-F109666CCAEE}" presName="root" presStyleCnt="0">
        <dgm:presLayoutVars>
          <dgm:dir/>
          <dgm:resizeHandles val="exact"/>
        </dgm:presLayoutVars>
      </dgm:prSet>
      <dgm:spPr/>
    </dgm:pt>
    <dgm:pt modelId="{2C93D736-C3CF-4531-902C-3E2EFCA50CC2}" type="pres">
      <dgm:prSet presAssocID="{FE02D47F-596F-435C-8CBD-3B87800FFA38}" presName="compNode" presStyleCnt="0"/>
      <dgm:spPr/>
    </dgm:pt>
    <dgm:pt modelId="{63201272-9A5C-46D7-8102-CE57BF7CC4BF}" type="pres">
      <dgm:prSet presAssocID="{FE02D47F-596F-435C-8CBD-3B87800FFA38}" presName="bgRect" presStyleLbl="bgShp" presStyleIdx="0" presStyleCnt="4"/>
      <dgm:spPr/>
    </dgm:pt>
    <dgm:pt modelId="{D103FD8D-AFB4-4EAF-B7B4-479D8324783E}" type="pres">
      <dgm:prSet presAssocID="{FE02D47F-596F-435C-8CBD-3B87800FFA3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56E13B0-8654-4C7D-99C7-878DEF3BE834}" type="pres">
      <dgm:prSet presAssocID="{FE02D47F-596F-435C-8CBD-3B87800FFA38}" presName="spaceRect" presStyleCnt="0"/>
      <dgm:spPr/>
    </dgm:pt>
    <dgm:pt modelId="{FBF96053-8514-487F-A767-24A46A9F2313}" type="pres">
      <dgm:prSet presAssocID="{FE02D47F-596F-435C-8CBD-3B87800FFA38}" presName="parTx" presStyleLbl="revTx" presStyleIdx="0" presStyleCnt="4">
        <dgm:presLayoutVars>
          <dgm:chMax val="0"/>
          <dgm:chPref val="0"/>
        </dgm:presLayoutVars>
      </dgm:prSet>
      <dgm:spPr/>
    </dgm:pt>
    <dgm:pt modelId="{48B3885A-27E6-4639-A857-3D9681B5105A}" type="pres">
      <dgm:prSet presAssocID="{89B6E7A4-3D36-45EE-9C36-551286004870}" presName="sibTrans" presStyleCnt="0"/>
      <dgm:spPr/>
    </dgm:pt>
    <dgm:pt modelId="{311056A5-9A87-466E-A3CA-37AB06F80A35}" type="pres">
      <dgm:prSet presAssocID="{5A621D07-16BD-40D5-99ED-A33E15EF59AF}" presName="compNode" presStyleCnt="0"/>
      <dgm:spPr/>
    </dgm:pt>
    <dgm:pt modelId="{86DECB1E-7807-4A7F-B717-21A87A1205E1}" type="pres">
      <dgm:prSet presAssocID="{5A621D07-16BD-40D5-99ED-A33E15EF59AF}" presName="bgRect" presStyleLbl="bgShp" presStyleIdx="1" presStyleCnt="4"/>
      <dgm:spPr/>
    </dgm:pt>
    <dgm:pt modelId="{F3326B4F-A52F-47B8-AAA2-4F9ED6E22ECF}" type="pres">
      <dgm:prSet presAssocID="{5A621D07-16BD-40D5-99ED-A33E15EF59A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BFA3031-2DFA-4353-B7CD-33EB14B781E0}" type="pres">
      <dgm:prSet presAssocID="{5A621D07-16BD-40D5-99ED-A33E15EF59AF}" presName="spaceRect" presStyleCnt="0"/>
      <dgm:spPr/>
    </dgm:pt>
    <dgm:pt modelId="{47C8A383-EB41-4385-AD25-B7BE59C9EC41}" type="pres">
      <dgm:prSet presAssocID="{5A621D07-16BD-40D5-99ED-A33E15EF59AF}" presName="parTx" presStyleLbl="revTx" presStyleIdx="1" presStyleCnt="4">
        <dgm:presLayoutVars>
          <dgm:chMax val="0"/>
          <dgm:chPref val="0"/>
        </dgm:presLayoutVars>
      </dgm:prSet>
      <dgm:spPr/>
    </dgm:pt>
    <dgm:pt modelId="{C020D0A7-993A-48B3-B58C-2CD792B41E84}" type="pres">
      <dgm:prSet presAssocID="{92CCF3E4-D3F1-4CC3-A65A-8F44B43E9D25}" presName="sibTrans" presStyleCnt="0"/>
      <dgm:spPr/>
    </dgm:pt>
    <dgm:pt modelId="{D2E4DE09-E954-40CC-9AA1-93F7437CBDD5}" type="pres">
      <dgm:prSet presAssocID="{0B8F6869-92ED-4DAC-AB1B-0829DF0D4D4C}" presName="compNode" presStyleCnt="0"/>
      <dgm:spPr/>
    </dgm:pt>
    <dgm:pt modelId="{6DA7815E-8022-4740-A570-D6A8369E6ADD}" type="pres">
      <dgm:prSet presAssocID="{0B8F6869-92ED-4DAC-AB1B-0829DF0D4D4C}" presName="bgRect" presStyleLbl="bgShp" presStyleIdx="2" presStyleCnt="4"/>
      <dgm:spPr/>
    </dgm:pt>
    <dgm:pt modelId="{FB3D0962-0879-4F4D-B678-2E4E61F8D6CF}" type="pres">
      <dgm:prSet presAssocID="{0B8F6869-92ED-4DAC-AB1B-0829DF0D4D4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DA134056-3E20-41B0-A6E1-055A20530B90}" type="pres">
      <dgm:prSet presAssocID="{0B8F6869-92ED-4DAC-AB1B-0829DF0D4D4C}" presName="spaceRect" presStyleCnt="0"/>
      <dgm:spPr/>
    </dgm:pt>
    <dgm:pt modelId="{F7F80F57-E1F5-49AB-A5CD-425D87D338A1}" type="pres">
      <dgm:prSet presAssocID="{0B8F6869-92ED-4DAC-AB1B-0829DF0D4D4C}" presName="parTx" presStyleLbl="revTx" presStyleIdx="2" presStyleCnt="4">
        <dgm:presLayoutVars>
          <dgm:chMax val="0"/>
          <dgm:chPref val="0"/>
        </dgm:presLayoutVars>
      </dgm:prSet>
      <dgm:spPr/>
    </dgm:pt>
    <dgm:pt modelId="{A6FDBAD5-318F-4077-9FE6-9D18719760A3}" type="pres">
      <dgm:prSet presAssocID="{17A30378-1F0F-4630-BF72-DAF7FC6E8BF6}" presName="sibTrans" presStyleCnt="0"/>
      <dgm:spPr/>
    </dgm:pt>
    <dgm:pt modelId="{EFD06F32-191B-447A-9731-50EF942D26BC}" type="pres">
      <dgm:prSet presAssocID="{9A587D40-A085-43A0-B3B7-E3690919BFE9}" presName="compNode" presStyleCnt="0"/>
      <dgm:spPr/>
    </dgm:pt>
    <dgm:pt modelId="{30237934-019D-46C4-B376-B26939A5A02A}" type="pres">
      <dgm:prSet presAssocID="{9A587D40-A085-43A0-B3B7-E3690919BFE9}" presName="bgRect" presStyleLbl="bgShp" presStyleIdx="3" presStyleCnt="4"/>
      <dgm:spPr/>
    </dgm:pt>
    <dgm:pt modelId="{89867016-E318-465E-88FE-74D68DEF3E1B}" type="pres">
      <dgm:prSet presAssocID="{9A587D40-A085-43A0-B3B7-E3690919BF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B55BB759-6803-4FF3-B4AF-9C17970ACEA5}" type="pres">
      <dgm:prSet presAssocID="{9A587D40-A085-43A0-B3B7-E3690919BFE9}" presName="spaceRect" presStyleCnt="0"/>
      <dgm:spPr/>
    </dgm:pt>
    <dgm:pt modelId="{A6A7331E-7A58-41B9-A773-1ACBE8AB53FE}" type="pres">
      <dgm:prSet presAssocID="{9A587D40-A085-43A0-B3B7-E3690919BFE9}" presName="parTx" presStyleLbl="revTx" presStyleIdx="3" presStyleCnt="4">
        <dgm:presLayoutVars>
          <dgm:chMax val="0"/>
          <dgm:chPref val="0"/>
        </dgm:presLayoutVars>
      </dgm:prSet>
      <dgm:spPr/>
    </dgm:pt>
  </dgm:ptLst>
  <dgm:cxnLst>
    <dgm:cxn modelId="{F12C1206-E07F-40E4-9205-BEDEA1182048}" type="presOf" srcId="{5A621D07-16BD-40D5-99ED-A33E15EF59AF}" destId="{47C8A383-EB41-4385-AD25-B7BE59C9EC41}" srcOrd="0" destOrd="0" presId="urn:microsoft.com/office/officeart/2018/2/layout/IconVerticalSolidList"/>
    <dgm:cxn modelId="{60E36316-6351-4E02-952C-C2532A54725E}" type="presOf" srcId="{FE02D47F-596F-435C-8CBD-3B87800FFA38}" destId="{FBF96053-8514-487F-A767-24A46A9F2313}" srcOrd="0" destOrd="0" presId="urn:microsoft.com/office/officeart/2018/2/layout/IconVerticalSolidList"/>
    <dgm:cxn modelId="{DFA9A436-9C14-439E-9D29-B831C3FBB2CE}" type="presOf" srcId="{9A587D40-A085-43A0-B3B7-E3690919BFE9}" destId="{A6A7331E-7A58-41B9-A773-1ACBE8AB53FE}" srcOrd="0" destOrd="0" presId="urn:microsoft.com/office/officeart/2018/2/layout/IconVerticalSolidList"/>
    <dgm:cxn modelId="{5F01DB38-0593-4870-A1FC-A09AF5FAF36B}" srcId="{F8DE4FBA-12DF-4669-AB52-F109666CCAEE}" destId="{5A621D07-16BD-40D5-99ED-A33E15EF59AF}" srcOrd="1" destOrd="0" parTransId="{0548EA73-300C-4DD6-A678-8377F326889D}" sibTransId="{92CCF3E4-D3F1-4CC3-A65A-8F44B43E9D25}"/>
    <dgm:cxn modelId="{70E71F3C-0C5F-4701-8BF3-22F0C58E1A47}" srcId="{F8DE4FBA-12DF-4669-AB52-F109666CCAEE}" destId="{0B8F6869-92ED-4DAC-AB1B-0829DF0D4D4C}" srcOrd="2" destOrd="0" parTransId="{DE307A9B-0036-4B3A-B9B1-8742FE5AD3C0}" sibTransId="{17A30378-1F0F-4630-BF72-DAF7FC6E8BF6}"/>
    <dgm:cxn modelId="{6BE7FA73-1FCB-487B-A6D3-DCB16ADFC08F}" srcId="{F8DE4FBA-12DF-4669-AB52-F109666CCAEE}" destId="{FE02D47F-596F-435C-8CBD-3B87800FFA38}" srcOrd="0" destOrd="0" parTransId="{3CB126AA-19A8-4E27-80AA-A4A079137B6C}" sibTransId="{89B6E7A4-3D36-45EE-9C36-551286004870}"/>
    <dgm:cxn modelId="{D9DA6E59-F13A-4DAB-B804-D9DA83399049}" type="presOf" srcId="{0B8F6869-92ED-4DAC-AB1B-0829DF0D4D4C}" destId="{F7F80F57-E1F5-49AB-A5CD-425D87D338A1}" srcOrd="0" destOrd="0" presId="urn:microsoft.com/office/officeart/2018/2/layout/IconVerticalSolidList"/>
    <dgm:cxn modelId="{16FBC69E-BBB1-4422-A7BB-C6F6C773FF95}" type="presOf" srcId="{F8DE4FBA-12DF-4669-AB52-F109666CCAEE}" destId="{A2F438A3-BA5D-487E-9A7C-17382D3BB02C}" srcOrd="0" destOrd="0" presId="urn:microsoft.com/office/officeart/2018/2/layout/IconVerticalSolidList"/>
    <dgm:cxn modelId="{849D22C3-0450-4D73-9783-0E295AB8234D}" srcId="{F8DE4FBA-12DF-4669-AB52-F109666CCAEE}" destId="{9A587D40-A085-43A0-B3B7-E3690919BFE9}" srcOrd="3" destOrd="0" parTransId="{99FA0A3E-CC6C-4C79-825F-1A49ADF1D82D}" sibTransId="{3D50B417-3B82-4711-959C-CA73CDF7707B}"/>
    <dgm:cxn modelId="{46C73389-E2FD-43A9-B45D-6EBD9F6478A8}" type="presParOf" srcId="{A2F438A3-BA5D-487E-9A7C-17382D3BB02C}" destId="{2C93D736-C3CF-4531-902C-3E2EFCA50CC2}" srcOrd="0" destOrd="0" presId="urn:microsoft.com/office/officeart/2018/2/layout/IconVerticalSolidList"/>
    <dgm:cxn modelId="{56CBE7D5-DB93-4A35-B6DF-0B3632C70AD2}" type="presParOf" srcId="{2C93D736-C3CF-4531-902C-3E2EFCA50CC2}" destId="{63201272-9A5C-46D7-8102-CE57BF7CC4BF}" srcOrd="0" destOrd="0" presId="urn:microsoft.com/office/officeart/2018/2/layout/IconVerticalSolidList"/>
    <dgm:cxn modelId="{39A86D1A-B57B-4A4B-921E-BA02738F4D5F}" type="presParOf" srcId="{2C93D736-C3CF-4531-902C-3E2EFCA50CC2}" destId="{D103FD8D-AFB4-4EAF-B7B4-479D8324783E}" srcOrd="1" destOrd="0" presId="urn:microsoft.com/office/officeart/2018/2/layout/IconVerticalSolidList"/>
    <dgm:cxn modelId="{0E5F2F07-0869-4C39-AC4D-56FF695D9627}" type="presParOf" srcId="{2C93D736-C3CF-4531-902C-3E2EFCA50CC2}" destId="{A56E13B0-8654-4C7D-99C7-878DEF3BE834}" srcOrd="2" destOrd="0" presId="urn:microsoft.com/office/officeart/2018/2/layout/IconVerticalSolidList"/>
    <dgm:cxn modelId="{6E9D4E22-9FF3-48D7-924D-90FF2BA2E455}" type="presParOf" srcId="{2C93D736-C3CF-4531-902C-3E2EFCA50CC2}" destId="{FBF96053-8514-487F-A767-24A46A9F2313}" srcOrd="3" destOrd="0" presId="urn:microsoft.com/office/officeart/2018/2/layout/IconVerticalSolidList"/>
    <dgm:cxn modelId="{5A61A4A8-28D6-4239-AABA-7600852803C4}" type="presParOf" srcId="{A2F438A3-BA5D-487E-9A7C-17382D3BB02C}" destId="{48B3885A-27E6-4639-A857-3D9681B5105A}" srcOrd="1" destOrd="0" presId="urn:microsoft.com/office/officeart/2018/2/layout/IconVerticalSolidList"/>
    <dgm:cxn modelId="{7D54691B-0627-499A-8A91-EABFBC11203C}" type="presParOf" srcId="{A2F438A3-BA5D-487E-9A7C-17382D3BB02C}" destId="{311056A5-9A87-466E-A3CA-37AB06F80A35}" srcOrd="2" destOrd="0" presId="urn:microsoft.com/office/officeart/2018/2/layout/IconVerticalSolidList"/>
    <dgm:cxn modelId="{258C46CB-1EB4-4AC3-8FC4-D48D4FB135E4}" type="presParOf" srcId="{311056A5-9A87-466E-A3CA-37AB06F80A35}" destId="{86DECB1E-7807-4A7F-B717-21A87A1205E1}" srcOrd="0" destOrd="0" presId="urn:microsoft.com/office/officeart/2018/2/layout/IconVerticalSolidList"/>
    <dgm:cxn modelId="{866DFF6D-E879-457B-A81A-C34461BF7011}" type="presParOf" srcId="{311056A5-9A87-466E-A3CA-37AB06F80A35}" destId="{F3326B4F-A52F-47B8-AAA2-4F9ED6E22ECF}" srcOrd="1" destOrd="0" presId="urn:microsoft.com/office/officeart/2018/2/layout/IconVerticalSolidList"/>
    <dgm:cxn modelId="{1CE12C7F-652E-4FAB-B7E8-B0DCC286D4FD}" type="presParOf" srcId="{311056A5-9A87-466E-A3CA-37AB06F80A35}" destId="{3BFA3031-2DFA-4353-B7CD-33EB14B781E0}" srcOrd="2" destOrd="0" presId="urn:microsoft.com/office/officeart/2018/2/layout/IconVerticalSolidList"/>
    <dgm:cxn modelId="{732E905C-72E6-4244-A376-C1C3FB4206E9}" type="presParOf" srcId="{311056A5-9A87-466E-A3CA-37AB06F80A35}" destId="{47C8A383-EB41-4385-AD25-B7BE59C9EC41}" srcOrd="3" destOrd="0" presId="urn:microsoft.com/office/officeart/2018/2/layout/IconVerticalSolidList"/>
    <dgm:cxn modelId="{44DA1E07-03BA-42D7-9AD6-C4749900065C}" type="presParOf" srcId="{A2F438A3-BA5D-487E-9A7C-17382D3BB02C}" destId="{C020D0A7-993A-48B3-B58C-2CD792B41E84}" srcOrd="3" destOrd="0" presId="urn:microsoft.com/office/officeart/2018/2/layout/IconVerticalSolidList"/>
    <dgm:cxn modelId="{70CB24A4-49FC-46D6-AF23-2E3894AFA078}" type="presParOf" srcId="{A2F438A3-BA5D-487E-9A7C-17382D3BB02C}" destId="{D2E4DE09-E954-40CC-9AA1-93F7437CBDD5}" srcOrd="4" destOrd="0" presId="urn:microsoft.com/office/officeart/2018/2/layout/IconVerticalSolidList"/>
    <dgm:cxn modelId="{3EB374E2-3D51-485B-8B5E-9DEB75343DC0}" type="presParOf" srcId="{D2E4DE09-E954-40CC-9AA1-93F7437CBDD5}" destId="{6DA7815E-8022-4740-A570-D6A8369E6ADD}" srcOrd="0" destOrd="0" presId="urn:microsoft.com/office/officeart/2018/2/layout/IconVerticalSolidList"/>
    <dgm:cxn modelId="{4D60C2CE-60A7-4AD5-8607-7B1702E21BB4}" type="presParOf" srcId="{D2E4DE09-E954-40CC-9AA1-93F7437CBDD5}" destId="{FB3D0962-0879-4F4D-B678-2E4E61F8D6CF}" srcOrd="1" destOrd="0" presId="urn:microsoft.com/office/officeart/2018/2/layout/IconVerticalSolidList"/>
    <dgm:cxn modelId="{3D9BD068-A95D-422D-B9CE-68CD6A367739}" type="presParOf" srcId="{D2E4DE09-E954-40CC-9AA1-93F7437CBDD5}" destId="{DA134056-3E20-41B0-A6E1-055A20530B90}" srcOrd="2" destOrd="0" presId="urn:microsoft.com/office/officeart/2018/2/layout/IconVerticalSolidList"/>
    <dgm:cxn modelId="{0816F4A3-D4C6-47C8-8230-1D9790CFABE9}" type="presParOf" srcId="{D2E4DE09-E954-40CC-9AA1-93F7437CBDD5}" destId="{F7F80F57-E1F5-49AB-A5CD-425D87D338A1}" srcOrd="3" destOrd="0" presId="urn:microsoft.com/office/officeart/2018/2/layout/IconVerticalSolidList"/>
    <dgm:cxn modelId="{17EEE906-1270-416A-8276-39D19CAAC057}" type="presParOf" srcId="{A2F438A3-BA5D-487E-9A7C-17382D3BB02C}" destId="{A6FDBAD5-318F-4077-9FE6-9D18719760A3}" srcOrd="5" destOrd="0" presId="urn:microsoft.com/office/officeart/2018/2/layout/IconVerticalSolidList"/>
    <dgm:cxn modelId="{B6FE58F5-EBD7-47EB-B3A5-399E8CAFC5AD}" type="presParOf" srcId="{A2F438A3-BA5D-487E-9A7C-17382D3BB02C}" destId="{EFD06F32-191B-447A-9731-50EF942D26BC}" srcOrd="6" destOrd="0" presId="urn:microsoft.com/office/officeart/2018/2/layout/IconVerticalSolidList"/>
    <dgm:cxn modelId="{96B53D7B-CE11-428B-A27F-A369C4465F71}" type="presParOf" srcId="{EFD06F32-191B-447A-9731-50EF942D26BC}" destId="{30237934-019D-46C4-B376-B26939A5A02A}" srcOrd="0" destOrd="0" presId="urn:microsoft.com/office/officeart/2018/2/layout/IconVerticalSolidList"/>
    <dgm:cxn modelId="{F41EE6F9-FEF3-4030-A110-216FBC1CCEFB}" type="presParOf" srcId="{EFD06F32-191B-447A-9731-50EF942D26BC}" destId="{89867016-E318-465E-88FE-74D68DEF3E1B}" srcOrd="1" destOrd="0" presId="urn:microsoft.com/office/officeart/2018/2/layout/IconVerticalSolidList"/>
    <dgm:cxn modelId="{7EDF84DD-313A-4850-8F5F-FFDD729D1563}" type="presParOf" srcId="{EFD06F32-191B-447A-9731-50EF942D26BC}" destId="{B55BB759-6803-4FF3-B4AF-9C17970ACEA5}" srcOrd="2" destOrd="0" presId="urn:microsoft.com/office/officeart/2018/2/layout/IconVerticalSolidList"/>
    <dgm:cxn modelId="{C18822CC-9013-42F8-BD98-B287077C3A40}" type="presParOf" srcId="{EFD06F32-191B-447A-9731-50EF942D26BC}" destId="{A6A7331E-7A58-41B9-A773-1ACBE8AB53F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7F920C-1015-40B4-92DD-F508BEAA5F46}" type="doc">
      <dgm:prSet loTypeId="urn:microsoft.com/office/officeart/2005/8/layout/matrix3" loCatId="icon" qsTypeId="urn:microsoft.com/office/officeart/2005/8/quickstyle/simple1" qsCatId="simple" csTypeId="urn:microsoft.com/office/officeart/2005/8/colors/colorful1" csCatId="colorful"/>
      <dgm:spPr/>
      <dgm:t>
        <a:bodyPr/>
        <a:lstStyle/>
        <a:p>
          <a:endParaRPr lang="en-US"/>
        </a:p>
      </dgm:t>
    </dgm:pt>
    <dgm:pt modelId="{1E1CE8B4-020E-42F3-92C8-EFB8660DC793}">
      <dgm:prSet/>
      <dgm:spPr/>
      <dgm:t>
        <a:bodyPr/>
        <a:lstStyle/>
        <a:p>
          <a:pPr algn="ctr"/>
          <a:r>
            <a:rPr lang="en-US" b="0" i="0">
              <a:latin typeface="Arial Narrow" panose="020B0604020202020204" pitchFamily="34" charset="0"/>
              <a:cs typeface="Arial Narrow" panose="020B0604020202020204" pitchFamily="34" charset="0"/>
            </a:rPr>
            <a:t>Membership Model </a:t>
          </a:r>
        </a:p>
      </dgm:t>
    </dgm:pt>
    <dgm:pt modelId="{757FF240-8679-4EEB-9FB1-E1B62B89656D}" type="parTrans" cxnId="{86D76A75-3EA5-40EC-9C96-E57ABDE3A771}">
      <dgm:prSet/>
      <dgm:spPr/>
      <dgm:t>
        <a:bodyPr/>
        <a:lstStyle/>
        <a:p>
          <a:pPr algn="ctr"/>
          <a:endParaRPr lang="en-US"/>
        </a:p>
      </dgm:t>
    </dgm:pt>
    <dgm:pt modelId="{4E008D5C-989B-492E-A944-1E33499D2783}" type="sibTrans" cxnId="{86D76A75-3EA5-40EC-9C96-E57ABDE3A771}">
      <dgm:prSet/>
      <dgm:spPr/>
      <dgm:t>
        <a:bodyPr/>
        <a:lstStyle/>
        <a:p>
          <a:pPr algn="ctr"/>
          <a:endParaRPr lang="en-US"/>
        </a:p>
      </dgm:t>
    </dgm:pt>
    <dgm:pt modelId="{AB80C8F2-BE52-4696-9D8C-AF0297B4F5AD}">
      <dgm:prSet/>
      <dgm:spPr/>
      <dgm:t>
        <a:bodyPr/>
        <a:lstStyle/>
        <a:p>
          <a:pPr algn="ctr"/>
          <a:r>
            <a:rPr lang="en-US"/>
            <a:t>Low Product Markup</a:t>
          </a:r>
        </a:p>
      </dgm:t>
    </dgm:pt>
    <dgm:pt modelId="{7D9FCDC9-6BCC-4E9B-A7B2-43DAD2707F08}" type="parTrans" cxnId="{4AC9C857-70BE-4932-9979-4EFA04AADDDC}">
      <dgm:prSet/>
      <dgm:spPr/>
      <dgm:t>
        <a:bodyPr/>
        <a:lstStyle/>
        <a:p>
          <a:pPr algn="ctr"/>
          <a:endParaRPr lang="en-US"/>
        </a:p>
      </dgm:t>
    </dgm:pt>
    <dgm:pt modelId="{82C1DDC3-D475-43FC-A1A6-EFD94EA1619C}" type="sibTrans" cxnId="{4AC9C857-70BE-4932-9979-4EFA04AADDDC}">
      <dgm:prSet/>
      <dgm:spPr/>
      <dgm:t>
        <a:bodyPr/>
        <a:lstStyle/>
        <a:p>
          <a:pPr algn="ctr"/>
          <a:endParaRPr lang="en-US"/>
        </a:p>
      </dgm:t>
    </dgm:pt>
    <dgm:pt modelId="{3BF77951-C3D5-4C0D-B88B-1000AC2102A2}">
      <dgm:prSet/>
      <dgm:spPr/>
      <dgm:t>
        <a:bodyPr/>
        <a:lstStyle/>
        <a:p>
          <a:pPr algn="ctr"/>
          <a:r>
            <a:rPr lang="en-US"/>
            <a:t>Limited Selection Strategy</a:t>
          </a:r>
        </a:p>
      </dgm:t>
    </dgm:pt>
    <dgm:pt modelId="{D675357A-CB81-47A7-86DD-7075E7EE8A62}" type="parTrans" cxnId="{61C2942D-49B9-48B4-975D-BADB7400EB55}">
      <dgm:prSet/>
      <dgm:spPr/>
      <dgm:t>
        <a:bodyPr/>
        <a:lstStyle/>
        <a:p>
          <a:pPr algn="ctr"/>
          <a:endParaRPr lang="en-US"/>
        </a:p>
      </dgm:t>
    </dgm:pt>
    <dgm:pt modelId="{9F13C019-1104-4E02-A52E-602F95F6C5ED}" type="sibTrans" cxnId="{61C2942D-49B9-48B4-975D-BADB7400EB55}">
      <dgm:prSet/>
      <dgm:spPr/>
      <dgm:t>
        <a:bodyPr/>
        <a:lstStyle/>
        <a:p>
          <a:pPr algn="ctr"/>
          <a:endParaRPr lang="en-US"/>
        </a:p>
      </dgm:t>
    </dgm:pt>
    <dgm:pt modelId="{C0D1E3BD-D6CE-417B-913B-94C644C8ACE1}">
      <dgm:prSet/>
      <dgm:spPr/>
      <dgm:t>
        <a:bodyPr/>
        <a:lstStyle/>
        <a:p>
          <a:pPr algn="ctr"/>
          <a:r>
            <a:rPr lang="en-US"/>
            <a:t>Bulk Packaging Advantage</a:t>
          </a:r>
        </a:p>
      </dgm:t>
    </dgm:pt>
    <dgm:pt modelId="{FBE54D59-29A1-4E94-8E64-69C7C96FD37A}" type="parTrans" cxnId="{CA373DD3-8309-4059-A00E-B45C7937BFBF}">
      <dgm:prSet/>
      <dgm:spPr/>
      <dgm:t>
        <a:bodyPr/>
        <a:lstStyle/>
        <a:p>
          <a:pPr algn="ctr"/>
          <a:endParaRPr lang="en-US"/>
        </a:p>
      </dgm:t>
    </dgm:pt>
    <dgm:pt modelId="{CC3B49B1-B0AB-4E87-BB35-C6DF99347B95}" type="sibTrans" cxnId="{CA373DD3-8309-4059-A00E-B45C7937BFBF}">
      <dgm:prSet/>
      <dgm:spPr/>
      <dgm:t>
        <a:bodyPr/>
        <a:lstStyle/>
        <a:p>
          <a:pPr algn="ctr"/>
          <a:endParaRPr lang="en-US"/>
        </a:p>
      </dgm:t>
    </dgm:pt>
    <dgm:pt modelId="{6E44C0D8-3750-B841-8752-9DBB1BED5B2C}" type="pres">
      <dgm:prSet presAssocID="{4E7F920C-1015-40B4-92DD-F508BEAA5F46}" presName="matrix" presStyleCnt="0">
        <dgm:presLayoutVars>
          <dgm:chMax val="1"/>
          <dgm:dir/>
          <dgm:resizeHandles val="exact"/>
        </dgm:presLayoutVars>
      </dgm:prSet>
      <dgm:spPr/>
    </dgm:pt>
    <dgm:pt modelId="{A19C2155-358C-D446-80DA-A0E257272F99}" type="pres">
      <dgm:prSet presAssocID="{4E7F920C-1015-40B4-92DD-F508BEAA5F46}" presName="diamond" presStyleLbl="bgShp" presStyleIdx="0" presStyleCnt="1"/>
      <dgm:spPr/>
    </dgm:pt>
    <dgm:pt modelId="{A67C8A0D-73EF-C143-88EE-9D9F7CF2B671}" type="pres">
      <dgm:prSet presAssocID="{4E7F920C-1015-40B4-92DD-F508BEAA5F46}" presName="quad1" presStyleLbl="node1" presStyleIdx="0" presStyleCnt="4">
        <dgm:presLayoutVars>
          <dgm:chMax val="0"/>
          <dgm:chPref val="0"/>
          <dgm:bulletEnabled val="1"/>
        </dgm:presLayoutVars>
      </dgm:prSet>
      <dgm:spPr/>
    </dgm:pt>
    <dgm:pt modelId="{8B743521-2903-014E-800C-EF416D69BD92}" type="pres">
      <dgm:prSet presAssocID="{4E7F920C-1015-40B4-92DD-F508BEAA5F46}" presName="quad2" presStyleLbl="node1" presStyleIdx="1" presStyleCnt="4">
        <dgm:presLayoutVars>
          <dgm:chMax val="0"/>
          <dgm:chPref val="0"/>
          <dgm:bulletEnabled val="1"/>
        </dgm:presLayoutVars>
      </dgm:prSet>
      <dgm:spPr/>
    </dgm:pt>
    <dgm:pt modelId="{E497C2AA-58BE-8041-9735-0F722ED4E45E}" type="pres">
      <dgm:prSet presAssocID="{4E7F920C-1015-40B4-92DD-F508BEAA5F46}" presName="quad3" presStyleLbl="node1" presStyleIdx="2" presStyleCnt="4">
        <dgm:presLayoutVars>
          <dgm:chMax val="0"/>
          <dgm:chPref val="0"/>
          <dgm:bulletEnabled val="1"/>
        </dgm:presLayoutVars>
      </dgm:prSet>
      <dgm:spPr/>
    </dgm:pt>
    <dgm:pt modelId="{F41D3DFF-38C0-E145-85A8-119460E32CE0}" type="pres">
      <dgm:prSet presAssocID="{4E7F920C-1015-40B4-92DD-F508BEAA5F46}" presName="quad4" presStyleLbl="node1" presStyleIdx="3" presStyleCnt="4">
        <dgm:presLayoutVars>
          <dgm:chMax val="0"/>
          <dgm:chPref val="0"/>
          <dgm:bulletEnabled val="1"/>
        </dgm:presLayoutVars>
      </dgm:prSet>
      <dgm:spPr/>
    </dgm:pt>
  </dgm:ptLst>
  <dgm:cxnLst>
    <dgm:cxn modelId="{61C2942D-49B9-48B4-975D-BADB7400EB55}" srcId="{4E7F920C-1015-40B4-92DD-F508BEAA5F46}" destId="{3BF77951-C3D5-4C0D-B88B-1000AC2102A2}" srcOrd="2" destOrd="0" parTransId="{D675357A-CB81-47A7-86DD-7075E7EE8A62}" sibTransId="{9F13C019-1104-4E02-A52E-602F95F6C5ED}"/>
    <dgm:cxn modelId="{86D76A75-3EA5-40EC-9C96-E57ABDE3A771}" srcId="{4E7F920C-1015-40B4-92DD-F508BEAA5F46}" destId="{1E1CE8B4-020E-42F3-92C8-EFB8660DC793}" srcOrd="0" destOrd="0" parTransId="{757FF240-8679-4EEB-9FB1-E1B62B89656D}" sibTransId="{4E008D5C-989B-492E-A944-1E33499D2783}"/>
    <dgm:cxn modelId="{9C0B5377-AE10-0042-B3F4-27D55E7C0665}" type="presOf" srcId="{AB80C8F2-BE52-4696-9D8C-AF0297B4F5AD}" destId="{8B743521-2903-014E-800C-EF416D69BD92}" srcOrd="0" destOrd="0" presId="urn:microsoft.com/office/officeart/2005/8/layout/matrix3"/>
    <dgm:cxn modelId="{4AC9C857-70BE-4932-9979-4EFA04AADDDC}" srcId="{4E7F920C-1015-40B4-92DD-F508BEAA5F46}" destId="{AB80C8F2-BE52-4696-9D8C-AF0297B4F5AD}" srcOrd="1" destOrd="0" parTransId="{7D9FCDC9-6BCC-4E9B-A7B2-43DAD2707F08}" sibTransId="{82C1DDC3-D475-43FC-A1A6-EFD94EA1619C}"/>
    <dgm:cxn modelId="{E833C3A6-33DA-5745-8450-8FA68E42C920}" type="presOf" srcId="{3BF77951-C3D5-4C0D-B88B-1000AC2102A2}" destId="{E497C2AA-58BE-8041-9735-0F722ED4E45E}" srcOrd="0" destOrd="0" presId="urn:microsoft.com/office/officeart/2005/8/layout/matrix3"/>
    <dgm:cxn modelId="{F5017EB1-E548-8344-8D53-E1FBA589B84F}" type="presOf" srcId="{4E7F920C-1015-40B4-92DD-F508BEAA5F46}" destId="{6E44C0D8-3750-B841-8752-9DBB1BED5B2C}" srcOrd="0" destOrd="0" presId="urn:microsoft.com/office/officeart/2005/8/layout/matrix3"/>
    <dgm:cxn modelId="{CA373DD3-8309-4059-A00E-B45C7937BFBF}" srcId="{4E7F920C-1015-40B4-92DD-F508BEAA5F46}" destId="{C0D1E3BD-D6CE-417B-913B-94C644C8ACE1}" srcOrd="3" destOrd="0" parTransId="{FBE54D59-29A1-4E94-8E64-69C7C96FD37A}" sibTransId="{CC3B49B1-B0AB-4E87-BB35-C6DF99347B95}"/>
    <dgm:cxn modelId="{C25BC5DA-A28B-134A-8D59-330F21D62F5C}" type="presOf" srcId="{C0D1E3BD-D6CE-417B-913B-94C644C8ACE1}" destId="{F41D3DFF-38C0-E145-85A8-119460E32CE0}" srcOrd="0" destOrd="0" presId="urn:microsoft.com/office/officeart/2005/8/layout/matrix3"/>
    <dgm:cxn modelId="{3D5669F9-4519-384F-9A7C-1EE8B9FF8A74}" type="presOf" srcId="{1E1CE8B4-020E-42F3-92C8-EFB8660DC793}" destId="{A67C8A0D-73EF-C143-88EE-9D9F7CF2B671}" srcOrd="0" destOrd="0" presId="urn:microsoft.com/office/officeart/2005/8/layout/matrix3"/>
    <dgm:cxn modelId="{B983C94D-5B88-2948-A7BF-D6B6B6AB51A9}" type="presParOf" srcId="{6E44C0D8-3750-B841-8752-9DBB1BED5B2C}" destId="{A19C2155-358C-D446-80DA-A0E257272F99}" srcOrd="0" destOrd="0" presId="urn:microsoft.com/office/officeart/2005/8/layout/matrix3"/>
    <dgm:cxn modelId="{027CDC73-EC1F-3F42-A6C6-8D89A822B347}" type="presParOf" srcId="{6E44C0D8-3750-B841-8752-9DBB1BED5B2C}" destId="{A67C8A0D-73EF-C143-88EE-9D9F7CF2B671}" srcOrd="1" destOrd="0" presId="urn:microsoft.com/office/officeart/2005/8/layout/matrix3"/>
    <dgm:cxn modelId="{286C42C8-54B0-D644-9030-234D99F57692}" type="presParOf" srcId="{6E44C0D8-3750-B841-8752-9DBB1BED5B2C}" destId="{8B743521-2903-014E-800C-EF416D69BD92}" srcOrd="2" destOrd="0" presId="urn:microsoft.com/office/officeart/2005/8/layout/matrix3"/>
    <dgm:cxn modelId="{3F9C897A-8AB0-E244-8705-424D4AD64AD9}" type="presParOf" srcId="{6E44C0D8-3750-B841-8752-9DBB1BED5B2C}" destId="{E497C2AA-58BE-8041-9735-0F722ED4E45E}" srcOrd="3" destOrd="0" presId="urn:microsoft.com/office/officeart/2005/8/layout/matrix3"/>
    <dgm:cxn modelId="{48798623-EB14-CB49-8B73-E7049DB118E4}" type="presParOf" srcId="{6E44C0D8-3750-B841-8752-9DBB1BED5B2C}" destId="{F41D3DFF-38C0-E145-85A8-119460E32CE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87ABDC-7C6C-4BEA-A4F0-68B25C49FDB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DA939B9-E702-4087-9249-DC0BBFAB5F0B}">
      <dgm:prSet/>
      <dgm:spPr/>
      <dgm:t>
        <a:bodyPr/>
        <a:lstStyle/>
        <a:p>
          <a:pPr>
            <a:lnSpc>
              <a:spcPct val="100000"/>
            </a:lnSpc>
          </a:pPr>
          <a:r>
            <a:rPr lang="en-US" b="0" i="0">
              <a:latin typeface="Arial Narrow" panose="020B0604020202020204" pitchFamily="34" charset="0"/>
              <a:cs typeface="Arial Narrow" panose="020B0604020202020204" pitchFamily="34" charset="0"/>
            </a:rPr>
            <a:t>Unbreakable Loyalty</a:t>
          </a:r>
        </a:p>
      </dgm:t>
    </dgm:pt>
    <dgm:pt modelId="{8AF6FA91-932F-4666-9BCE-6DBD1C5F75AE}" type="parTrans" cxnId="{5A393570-9D37-4BF4-974C-0025798D01C6}">
      <dgm:prSet/>
      <dgm:spPr/>
      <dgm:t>
        <a:bodyPr/>
        <a:lstStyle/>
        <a:p>
          <a:endParaRPr lang="en-US"/>
        </a:p>
      </dgm:t>
    </dgm:pt>
    <dgm:pt modelId="{64B74F47-A15F-4561-92B3-7AB8802A8498}" type="sibTrans" cxnId="{5A393570-9D37-4BF4-974C-0025798D01C6}">
      <dgm:prSet/>
      <dgm:spPr/>
      <dgm:t>
        <a:bodyPr/>
        <a:lstStyle/>
        <a:p>
          <a:endParaRPr lang="en-US"/>
        </a:p>
      </dgm:t>
    </dgm:pt>
    <dgm:pt modelId="{5F1E62C1-945A-462B-B309-2F21BC90CF4B}">
      <dgm:prSet/>
      <dgm:spPr/>
      <dgm:t>
        <a:bodyPr/>
        <a:lstStyle/>
        <a:p>
          <a:pPr>
            <a:lnSpc>
              <a:spcPct val="100000"/>
            </a:lnSpc>
          </a:pPr>
          <a:r>
            <a:rPr lang="en-US" b="0" i="0">
              <a:latin typeface="Arial Narrow" panose="020B0604020202020204" pitchFamily="34" charset="0"/>
              <a:cs typeface="Arial Narrow" panose="020B0604020202020204" pitchFamily="34" charset="0"/>
            </a:rPr>
            <a:t>Labor Productivity</a:t>
          </a:r>
        </a:p>
      </dgm:t>
    </dgm:pt>
    <dgm:pt modelId="{FF53116F-9A9B-4DFD-A1F9-C00BC09C2BBD}" type="parTrans" cxnId="{FE7A1EF0-64BB-4334-8FCB-0BAB6EA5AA5C}">
      <dgm:prSet/>
      <dgm:spPr/>
      <dgm:t>
        <a:bodyPr/>
        <a:lstStyle/>
        <a:p>
          <a:endParaRPr lang="en-US"/>
        </a:p>
      </dgm:t>
    </dgm:pt>
    <dgm:pt modelId="{9422835A-7A46-4432-BD61-1AC53EFA67CB}" type="sibTrans" cxnId="{FE7A1EF0-64BB-4334-8FCB-0BAB6EA5AA5C}">
      <dgm:prSet/>
      <dgm:spPr/>
      <dgm:t>
        <a:bodyPr/>
        <a:lstStyle/>
        <a:p>
          <a:endParaRPr lang="en-US"/>
        </a:p>
      </dgm:t>
    </dgm:pt>
    <dgm:pt modelId="{C55D3713-E5AC-4A29-B12D-48FF07C81430}">
      <dgm:prSet/>
      <dgm:spPr/>
      <dgm:t>
        <a:bodyPr/>
        <a:lstStyle/>
        <a:p>
          <a:pPr>
            <a:lnSpc>
              <a:spcPct val="100000"/>
            </a:lnSpc>
          </a:pPr>
          <a:r>
            <a:rPr lang="en-US" b="0" i="0">
              <a:latin typeface="Arial Narrow" panose="020B0604020202020204" pitchFamily="34" charset="0"/>
              <a:cs typeface="Arial Narrow" panose="020B0604020202020204" pitchFamily="34" charset="0"/>
            </a:rPr>
            <a:t>Efficiency</a:t>
          </a:r>
        </a:p>
      </dgm:t>
    </dgm:pt>
    <dgm:pt modelId="{C191C521-E3EA-4403-8F71-27E5CAC7BD00}" type="parTrans" cxnId="{C2FAEB77-B788-4789-B214-760A4DED9FC0}">
      <dgm:prSet/>
      <dgm:spPr/>
      <dgm:t>
        <a:bodyPr/>
        <a:lstStyle/>
        <a:p>
          <a:endParaRPr lang="en-US"/>
        </a:p>
      </dgm:t>
    </dgm:pt>
    <dgm:pt modelId="{A9F5D3FE-64E8-4B2E-84C5-14AB204EC60F}" type="sibTrans" cxnId="{C2FAEB77-B788-4789-B214-760A4DED9FC0}">
      <dgm:prSet/>
      <dgm:spPr/>
      <dgm:t>
        <a:bodyPr/>
        <a:lstStyle/>
        <a:p>
          <a:endParaRPr lang="en-US"/>
        </a:p>
      </dgm:t>
    </dgm:pt>
    <dgm:pt modelId="{57090659-3FFF-496A-8A8B-6D73AD487A67}">
      <dgm:prSet/>
      <dgm:spPr/>
      <dgm:t>
        <a:bodyPr/>
        <a:lstStyle/>
        <a:p>
          <a:pPr>
            <a:lnSpc>
              <a:spcPct val="100000"/>
            </a:lnSpc>
          </a:pPr>
          <a:r>
            <a:rPr lang="en-US" b="0" i="0">
              <a:latin typeface="Arial Narrow" panose="020B0604020202020204" pitchFamily="34" charset="0"/>
              <a:cs typeface="Arial Narrow" panose="020B0604020202020204" pitchFamily="34" charset="0"/>
            </a:rPr>
            <a:t>Operational Speed</a:t>
          </a:r>
        </a:p>
      </dgm:t>
    </dgm:pt>
    <dgm:pt modelId="{CB8BECD3-C014-492E-9BB5-2D8D9DC42F60}" type="sibTrans" cxnId="{BAB286F1-1619-482A-8D6B-5FD73EC9F722}">
      <dgm:prSet/>
      <dgm:spPr/>
      <dgm:t>
        <a:bodyPr/>
        <a:lstStyle/>
        <a:p>
          <a:endParaRPr lang="en-US"/>
        </a:p>
      </dgm:t>
    </dgm:pt>
    <dgm:pt modelId="{CEE96E3B-3054-4F1B-B4A1-CDCECBA6CEE4}" type="parTrans" cxnId="{BAB286F1-1619-482A-8D6B-5FD73EC9F722}">
      <dgm:prSet/>
      <dgm:spPr/>
      <dgm:t>
        <a:bodyPr/>
        <a:lstStyle/>
        <a:p>
          <a:endParaRPr lang="en-US"/>
        </a:p>
      </dgm:t>
    </dgm:pt>
    <dgm:pt modelId="{337D32B4-BC56-4360-A26A-7F06AE814A35}" type="pres">
      <dgm:prSet presAssocID="{7D87ABDC-7C6C-4BEA-A4F0-68B25C49FDB5}" presName="root" presStyleCnt="0">
        <dgm:presLayoutVars>
          <dgm:dir/>
          <dgm:resizeHandles val="exact"/>
        </dgm:presLayoutVars>
      </dgm:prSet>
      <dgm:spPr/>
    </dgm:pt>
    <dgm:pt modelId="{87BDA06B-550F-4C26-93B4-C07700018212}" type="pres">
      <dgm:prSet presAssocID="{0DA939B9-E702-4087-9249-DC0BBFAB5F0B}" presName="compNode" presStyleCnt="0"/>
      <dgm:spPr/>
    </dgm:pt>
    <dgm:pt modelId="{F23C1399-84C2-42ED-A056-B2DE70B37A2A}" type="pres">
      <dgm:prSet presAssocID="{0DA939B9-E702-4087-9249-DC0BBFAB5F0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5874B1A-911C-4E74-A902-36D44E09DDF1}" type="pres">
      <dgm:prSet presAssocID="{0DA939B9-E702-4087-9249-DC0BBFAB5F0B}" presName="spaceRect" presStyleCnt="0"/>
      <dgm:spPr/>
    </dgm:pt>
    <dgm:pt modelId="{6AE01865-FC4A-47EA-9A64-6980BDFCFF89}" type="pres">
      <dgm:prSet presAssocID="{0DA939B9-E702-4087-9249-DC0BBFAB5F0B}" presName="textRect" presStyleLbl="revTx" presStyleIdx="0" presStyleCnt="4">
        <dgm:presLayoutVars>
          <dgm:chMax val="1"/>
          <dgm:chPref val="1"/>
        </dgm:presLayoutVars>
      </dgm:prSet>
      <dgm:spPr/>
    </dgm:pt>
    <dgm:pt modelId="{F3EDEDB7-5BB6-4476-9DB9-217C6D64D198}" type="pres">
      <dgm:prSet presAssocID="{64B74F47-A15F-4561-92B3-7AB8802A8498}" presName="sibTrans" presStyleCnt="0"/>
      <dgm:spPr/>
    </dgm:pt>
    <dgm:pt modelId="{E05122BC-B94D-4D17-8B0A-1DFDB0A9BCE8}" type="pres">
      <dgm:prSet presAssocID="{57090659-3FFF-496A-8A8B-6D73AD487A67}" presName="compNode" presStyleCnt="0"/>
      <dgm:spPr/>
    </dgm:pt>
    <dgm:pt modelId="{F73EAC7F-42CC-40B3-91C9-D31978BD9C2B}" type="pres">
      <dgm:prSet presAssocID="{57090659-3FFF-496A-8A8B-6D73AD487A6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55BC9C05-D3FB-4374-9F05-4B6065FAA6AB}" type="pres">
      <dgm:prSet presAssocID="{57090659-3FFF-496A-8A8B-6D73AD487A67}" presName="spaceRect" presStyleCnt="0"/>
      <dgm:spPr/>
    </dgm:pt>
    <dgm:pt modelId="{3E8C02C0-C121-4C99-A99E-D5C44468BAD1}" type="pres">
      <dgm:prSet presAssocID="{57090659-3FFF-496A-8A8B-6D73AD487A67}" presName="textRect" presStyleLbl="revTx" presStyleIdx="1" presStyleCnt="4">
        <dgm:presLayoutVars>
          <dgm:chMax val="1"/>
          <dgm:chPref val="1"/>
        </dgm:presLayoutVars>
      </dgm:prSet>
      <dgm:spPr/>
    </dgm:pt>
    <dgm:pt modelId="{ECD4963C-E907-49A8-A748-578326CBF9D7}" type="pres">
      <dgm:prSet presAssocID="{CB8BECD3-C014-492E-9BB5-2D8D9DC42F60}" presName="sibTrans" presStyleCnt="0"/>
      <dgm:spPr/>
    </dgm:pt>
    <dgm:pt modelId="{660B59AF-5B58-4799-8D52-8B366171B779}" type="pres">
      <dgm:prSet presAssocID="{C55D3713-E5AC-4A29-B12D-48FF07C81430}" presName="compNode" presStyleCnt="0"/>
      <dgm:spPr/>
    </dgm:pt>
    <dgm:pt modelId="{9B4C49AF-744F-4BE5-ABFA-CFCE5FFC315F}" type="pres">
      <dgm:prSet presAssocID="{C55D3713-E5AC-4A29-B12D-48FF07C8143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1CDC3ED1-6E46-40A9-9B1B-960F186F7F99}" type="pres">
      <dgm:prSet presAssocID="{C55D3713-E5AC-4A29-B12D-48FF07C81430}" presName="spaceRect" presStyleCnt="0"/>
      <dgm:spPr/>
    </dgm:pt>
    <dgm:pt modelId="{FA68CD62-EEA4-4BD1-B6DD-E8ABCF00C5CC}" type="pres">
      <dgm:prSet presAssocID="{C55D3713-E5AC-4A29-B12D-48FF07C81430}" presName="textRect" presStyleLbl="revTx" presStyleIdx="2" presStyleCnt="4">
        <dgm:presLayoutVars>
          <dgm:chMax val="1"/>
          <dgm:chPref val="1"/>
        </dgm:presLayoutVars>
      </dgm:prSet>
      <dgm:spPr/>
    </dgm:pt>
    <dgm:pt modelId="{4F9D988B-93B2-4CA3-BE0C-F8FE8E3E3B08}" type="pres">
      <dgm:prSet presAssocID="{A9F5D3FE-64E8-4B2E-84C5-14AB204EC60F}" presName="sibTrans" presStyleCnt="0"/>
      <dgm:spPr/>
    </dgm:pt>
    <dgm:pt modelId="{E89DD7E1-EC9E-4079-8DE2-CE6454ABD0A7}" type="pres">
      <dgm:prSet presAssocID="{5F1E62C1-945A-462B-B309-2F21BC90CF4B}" presName="compNode" presStyleCnt="0"/>
      <dgm:spPr/>
    </dgm:pt>
    <dgm:pt modelId="{48D6B878-9DBA-438C-9D03-FED55CAAD7CD}" type="pres">
      <dgm:prSet presAssocID="{5F1E62C1-945A-462B-B309-2F21BC90CF4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7BE5E8FC-8BFB-47E6-AE64-F586939C3591}" type="pres">
      <dgm:prSet presAssocID="{5F1E62C1-945A-462B-B309-2F21BC90CF4B}" presName="spaceRect" presStyleCnt="0"/>
      <dgm:spPr/>
    </dgm:pt>
    <dgm:pt modelId="{FC19DDEB-82FC-4A59-ADA9-B30FC22F1AE7}" type="pres">
      <dgm:prSet presAssocID="{5F1E62C1-945A-462B-B309-2F21BC90CF4B}" presName="textRect" presStyleLbl="revTx" presStyleIdx="3" presStyleCnt="4">
        <dgm:presLayoutVars>
          <dgm:chMax val="1"/>
          <dgm:chPref val="1"/>
        </dgm:presLayoutVars>
      </dgm:prSet>
      <dgm:spPr/>
    </dgm:pt>
  </dgm:ptLst>
  <dgm:cxnLst>
    <dgm:cxn modelId="{C7418729-313F-A24B-93DF-D901E3611598}" type="presOf" srcId="{7D87ABDC-7C6C-4BEA-A4F0-68B25C49FDB5}" destId="{337D32B4-BC56-4360-A26A-7F06AE814A35}" srcOrd="0" destOrd="0" presId="urn:microsoft.com/office/officeart/2018/2/layout/IconLabelList"/>
    <dgm:cxn modelId="{E53D3C2B-074E-0C47-9ED2-084C1E17A1C8}" type="presOf" srcId="{0DA939B9-E702-4087-9249-DC0BBFAB5F0B}" destId="{6AE01865-FC4A-47EA-9A64-6980BDFCFF89}" srcOrd="0" destOrd="0" presId="urn:microsoft.com/office/officeart/2018/2/layout/IconLabelList"/>
    <dgm:cxn modelId="{5A393570-9D37-4BF4-974C-0025798D01C6}" srcId="{7D87ABDC-7C6C-4BEA-A4F0-68B25C49FDB5}" destId="{0DA939B9-E702-4087-9249-DC0BBFAB5F0B}" srcOrd="0" destOrd="0" parTransId="{8AF6FA91-932F-4666-9BCE-6DBD1C5F75AE}" sibTransId="{64B74F47-A15F-4561-92B3-7AB8802A8498}"/>
    <dgm:cxn modelId="{DB990A56-A133-C542-AEB7-4C3C5B5B5C02}" type="presOf" srcId="{57090659-3FFF-496A-8A8B-6D73AD487A67}" destId="{3E8C02C0-C121-4C99-A99E-D5C44468BAD1}" srcOrd="0" destOrd="0" presId="urn:microsoft.com/office/officeart/2018/2/layout/IconLabelList"/>
    <dgm:cxn modelId="{C2FAEB77-B788-4789-B214-760A4DED9FC0}" srcId="{7D87ABDC-7C6C-4BEA-A4F0-68B25C49FDB5}" destId="{C55D3713-E5AC-4A29-B12D-48FF07C81430}" srcOrd="2" destOrd="0" parTransId="{C191C521-E3EA-4403-8F71-27E5CAC7BD00}" sibTransId="{A9F5D3FE-64E8-4B2E-84C5-14AB204EC60F}"/>
    <dgm:cxn modelId="{96144691-61C1-FD4B-AD98-3E7620A61A0E}" type="presOf" srcId="{5F1E62C1-945A-462B-B309-2F21BC90CF4B}" destId="{FC19DDEB-82FC-4A59-ADA9-B30FC22F1AE7}" srcOrd="0" destOrd="0" presId="urn:microsoft.com/office/officeart/2018/2/layout/IconLabelList"/>
    <dgm:cxn modelId="{89D92292-0FE0-9F4C-9C46-FDA42CFE2E0D}" type="presOf" srcId="{C55D3713-E5AC-4A29-B12D-48FF07C81430}" destId="{FA68CD62-EEA4-4BD1-B6DD-E8ABCF00C5CC}" srcOrd="0" destOrd="0" presId="urn:microsoft.com/office/officeart/2018/2/layout/IconLabelList"/>
    <dgm:cxn modelId="{FE7A1EF0-64BB-4334-8FCB-0BAB6EA5AA5C}" srcId="{7D87ABDC-7C6C-4BEA-A4F0-68B25C49FDB5}" destId="{5F1E62C1-945A-462B-B309-2F21BC90CF4B}" srcOrd="3" destOrd="0" parTransId="{FF53116F-9A9B-4DFD-A1F9-C00BC09C2BBD}" sibTransId="{9422835A-7A46-4432-BD61-1AC53EFA67CB}"/>
    <dgm:cxn modelId="{BAB286F1-1619-482A-8D6B-5FD73EC9F722}" srcId="{7D87ABDC-7C6C-4BEA-A4F0-68B25C49FDB5}" destId="{57090659-3FFF-496A-8A8B-6D73AD487A67}" srcOrd="1" destOrd="0" parTransId="{CEE96E3B-3054-4F1B-B4A1-CDCECBA6CEE4}" sibTransId="{CB8BECD3-C014-492E-9BB5-2D8D9DC42F60}"/>
    <dgm:cxn modelId="{018403D8-D1E4-E04C-9005-15298752065F}" type="presParOf" srcId="{337D32B4-BC56-4360-A26A-7F06AE814A35}" destId="{87BDA06B-550F-4C26-93B4-C07700018212}" srcOrd="0" destOrd="0" presId="urn:microsoft.com/office/officeart/2018/2/layout/IconLabelList"/>
    <dgm:cxn modelId="{21C73B3F-0B41-4544-B558-2955070E331E}" type="presParOf" srcId="{87BDA06B-550F-4C26-93B4-C07700018212}" destId="{F23C1399-84C2-42ED-A056-B2DE70B37A2A}" srcOrd="0" destOrd="0" presId="urn:microsoft.com/office/officeart/2018/2/layout/IconLabelList"/>
    <dgm:cxn modelId="{6A0B5683-2F4F-5E4D-AA96-48F3EF60110B}" type="presParOf" srcId="{87BDA06B-550F-4C26-93B4-C07700018212}" destId="{35874B1A-911C-4E74-A902-36D44E09DDF1}" srcOrd="1" destOrd="0" presId="urn:microsoft.com/office/officeart/2018/2/layout/IconLabelList"/>
    <dgm:cxn modelId="{AB472EAD-3646-9244-92C6-67F34539323C}" type="presParOf" srcId="{87BDA06B-550F-4C26-93B4-C07700018212}" destId="{6AE01865-FC4A-47EA-9A64-6980BDFCFF89}" srcOrd="2" destOrd="0" presId="urn:microsoft.com/office/officeart/2018/2/layout/IconLabelList"/>
    <dgm:cxn modelId="{27CE2B26-47D1-F44B-803E-AFB375F2A1B5}" type="presParOf" srcId="{337D32B4-BC56-4360-A26A-7F06AE814A35}" destId="{F3EDEDB7-5BB6-4476-9DB9-217C6D64D198}" srcOrd="1" destOrd="0" presId="urn:microsoft.com/office/officeart/2018/2/layout/IconLabelList"/>
    <dgm:cxn modelId="{4ADA1401-28DF-E949-B086-F2423A0F0A88}" type="presParOf" srcId="{337D32B4-BC56-4360-A26A-7F06AE814A35}" destId="{E05122BC-B94D-4D17-8B0A-1DFDB0A9BCE8}" srcOrd="2" destOrd="0" presId="urn:microsoft.com/office/officeart/2018/2/layout/IconLabelList"/>
    <dgm:cxn modelId="{3DB26CAC-9F92-A547-BA71-A4F92344F4FC}" type="presParOf" srcId="{E05122BC-B94D-4D17-8B0A-1DFDB0A9BCE8}" destId="{F73EAC7F-42CC-40B3-91C9-D31978BD9C2B}" srcOrd="0" destOrd="0" presId="urn:microsoft.com/office/officeart/2018/2/layout/IconLabelList"/>
    <dgm:cxn modelId="{EA571806-35A3-3F4B-A412-121B79BF256D}" type="presParOf" srcId="{E05122BC-B94D-4D17-8B0A-1DFDB0A9BCE8}" destId="{55BC9C05-D3FB-4374-9F05-4B6065FAA6AB}" srcOrd="1" destOrd="0" presId="urn:microsoft.com/office/officeart/2018/2/layout/IconLabelList"/>
    <dgm:cxn modelId="{2D0A6501-26A4-3B4E-A5F1-989C9604DD38}" type="presParOf" srcId="{E05122BC-B94D-4D17-8B0A-1DFDB0A9BCE8}" destId="{3E8C02C0-C121-4C99-A99E-D5C44468BAD1}" srcOrd="2" destOrd="0" presId="urn:microsoft.com/office/officeart/2018/2/layout/IconLabelList"/>
    <dgm:cxn modelId="{49BAFEC1-C850-6642-A4CA-44AB338AEA3B}" type="presParOf" srcId="{337D32B4-BC56-4360-A26A-7F06AE814A35}" destId="{ECD4963C-E907-49A8-A748-578326CBF9D7}" srcOrd="3" destOrd="0" presId="urn:microsoft.com/office/officeart/2018/2/layout/IconLabelList"/>
    <dgm:cxn modelId="{4FA3BAA8-8F26-4147-987C-A1393FBC25CF}" type="presParOf" srcId="{337D32B4-BC56-4360-A26A-7F06AE814A35}" destId="{660B59AF-5B58-4799-8D52-8B366171B779}" srcOrd="4" destOrd="0" presId="urn:microsoft.com/office/officeart/2018/2/layout/IconLabelList"/>
    <dgm:cxn modelId="{2721AD06-BF53-0647-96BD-2DAA91212E56}" type="presParOf" srcId="{660B59AF-5B58-4799-8D52-8B366171B779}" destId="{9B4C49AF-744F-4BE5-ABFA-CFCE5FFC315F}" srcOrd="0" destOrd="0" presId="urn:microsoft.com/office/officeart/2018/2/layout/IconLabelList"/>
    <dgm:cxn modelId="{6380CAEC-1A18-C040-86D5-66240D900E45}" type="presParOf" srcId="{660B59AF-5B58-4799-8D52-8B366171B779}" destId="{1CDC3ED1-6E46-40A9-9B1B-960F186F7F99}" srcOrd="1" destOrd="0" presId="urn:microsoft.com/office/officeart/2018/2/layout/IconLabelList"/>
    <dgm:cxn modelId="{2C972B66-1722-8B41-95B2-B625E9FD7EEF}" type="presParOf" srcId="{660B59AF-5B58-4799-8D52-8B366171B779}" destId="{FA68CD62-EEA4-4BD1-B6DD-E8ABCF00C5CC}" srcOrd="2" destOrd="0" presId="urn:microsoft.com/office/officeart/2018/2/layout/IconLabelList"/>
    <dgm:cxn modelId="{6DAAD1A9-8367-6F4B-BDDC-EE3EF3008A66}" type="presParOf" srcId="{337D32B4-BC56-4360-A26A-7F06AE814A35}" destId="{4F9D988B-93B2-4CA3-BE0C-F8FE8E3E3B08}" srcOrd="5" destOrd="0" presId="urn:microsoft.com/office/officeart/2018/2/layout/IconLabelList"/>
    <dgm:cxn modelId="{845D04F2-519B-2F45-BCC1-7D6AF2AC7F1B}" type="presParOf" srcId="{337D32B4-BC56-4360-A26A-7F06AE814A35}" destId="{E89DD7E1-EC9E-4079-8DE2-CE6454ABD0A7}" srcOrd="6" destOrd="0" presId="urn:microsoft.com/office/officeart/2018/2/layout/IconLabelList"/>
    <dgm:cxn modelId="{FF2C6346-C747-E44F-A3EC-A4D773C61B5A}" type="presParOf" srcId="{E89DD7E1-EC9E-4079-8DE2-CE6454ABD0A7}" destId="{48D6B878-9DBA-438C-9D03-FED55CAAD7CD}" srcOrd="0" destOrd="0" presId="urn:microsoft.com/office/officeart/2018/2/layout/IconLabelList"/>
    <dgm:cxn modelId="{D967A3F9-C92E-9848-A40F-3BE066767CF7}" type="presParOf" srcId="{E89DD7E1-EC9E-4079-8DE2-CE6454ABD0A7}" destId="{7BE5E8FC-8BFB-47E6-AE64-F586939C3591}" srcOrd="1" destOrd="0" presId="urn:microsoft.com/office/officeart/2018/2/layout/IconLabelList"/>
    <dgm:cxn modelId="{4BEA4464-EFC1-2741-9CB5-E62F62C16FCA}" type="presParOf" srcId="{E89DD7E1-EC9E-4079-8DE2-CE6454ABD0A7}" destId="{FC19DDEB-82FC-4A59-ADA9-B30FC22F1AE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87ABDC-7C6C-4BEA-A4F0-68B25C49FDB5}"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0DA939B9-E702-4087-9249-DC0BBFAB5F0B}">
      <dgm:prSet/>
      <dgm:spPr/>
      <dgm:t>
        <a:bodyPr/>
        <a:lstStyle/>
        <a:p>
          <a:pPr>
            <a:lnSpc>
              <a:spcPct val="100000"/>
            </a:lnSpc>
          </a:pPr>
          <a:r>
            <a:rPr lang="en-US" b="0" i="0">
              <a:latin typeface="Arial Narrow" panose="020B0604020202020204" pitchFamily="34" charset="0"/>
              <a:cs typeface="Arial Narrow" panose="020B0604020202020204" pitchFamily="34" charset="0"/>
            </a:rPr>
            <a:t>Digital Gap</a:t>
          </a:r>
        </a:p>
      </dgm:t>
    </dgm:pt>
    <dgm:pt modelId="{8AF6FA91-932F-4666-9BCE-6DBD1C5F75AE}" type="parTrans" cxnId="{5A393570-9D37-4BF4-974C-0025798D01C6}">
      <dgm:prSet/>
      <dgm:spPr/>
      <dgm:t>
        <a:bodyPr/>
        <a:lstStyle/>
        <a:p>
          <a:endParaRPr lang="en-US"/>
        </a:p>
      </dgm:t>
    </dgm:pt>
    <dgm:pt modelId="{64B74F47-A15F-4561-92B3-7AB8802A8498}" type="sibTrans" cxnId="{5A393570-9D37-4BF4-974C-0025798D01C6}">
      <dgm:prSet/>
      <dgm:spPr/>
      <dgm:t>
        <a:bodyPr/>
        <a:lstStyle/>
        <a:p>
          <a:endParaRPr lang="en-US"/>
        </a:p>
      </dgm:t>
    </dgm:pt>
    <dgm:pt modelId="{57090659-3FFF-496A-8A8B-6D73AD487A67}">
      <dgm:prSet/>
      <dgm:spPr/>
      <dgm:t>
        <a:bodyPr/>
        <a:lstStyle/>
        <a:p>
          <a:pPr>
            <a:lnSpc>
              <a:spcPct val="100000"/>
            </a:lnSpc>
          </a:pPr>
          <a:r>
            <a:rPr lang="en-US" b="0" i="0">
              <a:latin typeface="Arial Narrow" panose="020B0604020202020204" pitchFamily="34" charset="0"/>
              <a:cs typeface="Arial Narrow" panose="020B0604020202020204" pitchFamily="34" charset="0"/>
            </a:rPr>
            <a:t>Demographic</a:t>
          </a:r>
        </a:p>
      </dgm:t>
    </dgm:pt>
    <dgm:pt modelId="{CEE96E3B-3054-4F1B-B4A1-CDCECBA6CEE4}" type="parTrans" cxnId="{BAB286F1-1619-482A-8D6B-5FD73EC9F722}">
      <dgm:prSet/>
      <dgm:spPr/>
      <dgm:t>
        <a:bodyPr/>
        <a:lstStyle/>
        <a:p>
          <a:endParaRPr lang="en-US"/>
        </a:p>
      </dgm:t>
    </dgm:pt>
    <dgm:pt modelId="{CB8BECD3-C014-492E-9BB5-2D8D9DC42F60}" type="sibTrans" cxnId="{BAB286F1-1619-482A-8D6B-5FD73EC9F722}">
      <dgm:prSet/>
      <dgm:spPr/>
      <dgm:t>
        <a:bodyPr/>
        <a:lstStyle/>
        <a:p>
          <a:endParaRPr lang="en-US"/>
        </a:p>
      </dgm:t>
    </dgm:pt>
    <dgm:pt modelId="{CC5F4F07-50CB-4E08-BD8E-5D71F806B7D7}">
      <dgm:prSet/>
      <dgm:spPr/>
      <dgm:t>
        <a:bodyPr/>
        <a:lstStyle/>
        <a:p>
          <a:pPr>
            <a:lnSpc>
              <a:spcPct val="100000"/>
            </a:lnSpc>
          </a:pPr>
          <a:r>
            <a:rPr lang="en-US" b="0" i="0">
              <a:latin typeface="Arial Narrow" panose="020B0604020202020204" pitchFamily="34" charset="0"/>
              <a:cs typeface="Arial Narrow" panose="020B0604020202020204" pitchFamily="34" charset="0"/>
            </a:rPr>
            <a:t>Supply Chain Reliance</a:t>
          </a:r>
        </a:p>
      </dgm:t>
    </dgm:pt>
    <dgm:pt modelId="{EEBC99E1-DE53-44A9-B5A5-04F1669FD70D}" type="parTrans" cxnId="{73EC0D01-5A2F-4FBF-984C-2988184FE3BF}">
      <dgm:prSet/>
      <dgm:spPr/>
      <dgm:t>
        <a:bodyPr/>
        <a:lstStyle/>
        <a:p>
          <a:endParaRPr lang="en-US"/>
        </a:p>
      </dgm:t>
    </dgm:pt>
    <dgm:pt modelId="{2AC036C8-7C9A-484C-8F56-EAA4A70BA9AA}" type="sibTrans" cxnId="{73EC0D01-5A2F-4FBF-984C-2988184FE3BF}">
      <dgm:prSet/>
      <dgm:spPr/>
      <dgm:t>
        <a:bodyPr/>
        <a:lstStyle/>
        <a:p>
          <a:endParaRPr lang="en-US"/>
        </a:p>
      </dgm:t>
    </dgm:pt>
    <dgm:pt modelId="{C55D3713-E5AC-4A29-B12D-48FF07C81430}">
      <dgm:prSet/>
      <dgm:spPr/>
      <dgm:t>
        <a:bodyPr/>
        <a:lstStyle/>
        <a:p>
          <a:pPr>
            <a:lnSpc>
              <a:spcPct val="100000"/>
            </a:lnSpc>
          </a:pPr>
          <a:r>
            <a:rPr lang="en-US" b="0" i="0">
              <a:latin typeface="Arial Narrow" panose="020B0604020202020204" pitchFamily="34" charset="0"/>
              <a:cs typeface="Arial Narrow" panose="020B0604020202020204" pitchFamily="34" charset="0"/>
            </a:rPr>
            <a:t>Geographic</a:t>
          </a:r>
        </a:p>
      </dgm:t>
    </dgm:pt>
    <dgm:pt modelId="{C191C521-E3EA-4403-8F71-27E5CAC7BD00}" type="parTrans" cxnId="{C2FAEB77-B788-4789-B214-760A4DED9FC0}">
      <dgm:prSet/>
      <dgm:spPr/>
      <dgm:t>
        <a:bodyPr/>
        <a:lstStyle/>
        <a:p>
          <a:endParaRPr lang="en-US"/>
        </a:p>
      </dgm:t>
    </dgm:pt>
    <dgm:pt modelId="{A9F5D3FE-64E8-4B2E-84C5-14AB204EC60F}" type="sibTrans" cxnId="{C2FAEB77-B788-4789-B214-760A4DED9FC0}">
      <dgm:prSet/>
      <dgm:spPr/>
      <dgm:t>
        <a:bodyPr/>
        <a:lstStyle/>
        <a:p>
          <a:endParaRPr lang="en-US"/>
        </a:p>
      </dgm:t>
    </dgm:pt>
    <dgm:pt modelId="{FD97FA56-2D6F-4706-ACE6-A774F3B4FEA2}" type="pres">
      <dgm:prSet presAssocID="{7D87ABDC-7C6C-4BEA-A4F0-68B25C49FDB5}" presName="root" presStyleCnt="0">
        <dgm:presLayoutVars>
          <dgm:dir/>
          <dgm:resizeHandles val="exact"/>
        </dgm:presLayoutVars>
      </dgm:prSet>
      <dgm:spPr/>
    </dgm:pt>
    <dgm:pt modelId="{EC68CB02-585E-4F1F-9415-EC244E6869BB}" type="pres">
      <dgm:prSet presAssocID="{0DA939B9-E702-4087-9249-DC0BBFAB5F0B}" presName="compNode" presStyleCnt="0"/>
      <dgm:spPr/>
    </dgm:pt>
    <dgm:pt modelId="{9D700B6B-AB68-4009-94FF-0C1537997AD1}" type="pres">
      <dgm:prSet presAssocID="{0DA939B9-E702-4087-9249-DC0BBFAB5F0B}"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commerce with solid fill"/>
        </a:ext>
      </dgm:extLst>
    </dgm:pt>
    <dgm:pt modelId="{F413A2E7-57DA-4C4E-B81D-2EA79C49C368}" type="pres">
      <dgm:prSet presAssocID="{0DA939B9-E702-4087-9249-DC0BBFAB5F0B}" presName="spaceRect" presStyleCnt="0"/>
      <dgm:spPr/>
    </dgm:pt>
    <dgm:pt modelId="{0E4228B8-1599-4162-89BE-3C49C73D0825}" type="pres">
      <dgm:prSet presAssocID="{0DA939B9-E702-4087-9249-DC0BBFAB5F0B}" presName="textRect" presStyleLbl="revTx" presStyleIdx="0" presStyleCnt="4">
        <dgm:presLayoutVars>
          <dgm:chMax val="1"/>
          <dgm:chPref val="1"/>
        </dgm:presLayoutVars>
      </dgm:prSet>
      <dgm:spPr/>
    </dgm:pt>
    <dgm:pt modelId="{1534311A-1873-49CF-85A3-866ACFA51A78}" type="pres">
      <dgm:prSet presAssocID="{64B74F47-A15F-4561-92B3-7AB8802A8498}" presName="sibTrans" presStyleCnt="0"/>
      <dgm:spPr/>
    </dgm:pt>
    <dgm:pt modelId="{E49E1CD2-E2EB-4184-B6F2-05BFA664AC32}" type="pres">
      <dgm:prSet presAssocID="{57090659-3FFF-496A-8A8B-6D73AD487A67}" presName="compNode" presStyleCnt="0"/>
      <dgm:spPr/>
    </dgm:pt>
    <dgm:pt modelId="{2E8F1FB9-D92E-4BF6-A9EA-94493C7DA975}" type="pres">
      <dgm:prSet presAssocID="{57090659-3FFF-496A-8A8B-6D73AD487A6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of people with solid fill"/>
        </a:ext>
      </dgm:extLst>
    </dgm:pt>
    <dgm:pt modelId="{2A4D104C-2E24-4522-88C4-1DB06190FA28}" type="pres">
      <dgm:prSet presAssocID="{57090659-3FFF-496A-8A8B-6D73AD487A67}" presName="spaceRect" presStyleCnt="0"/>
      <dgm:spPr/>
    </dgm:pt>
    <dgm:pt modelId="{3D04D362-4E46-4DD8-829D-664739971084}" type="pres">
      <dgm:prSet presAssocID="{57090659-3FFF-496A-8A8B-6D73AD487A67}" presName="textRect" presStyleLbl="revTx" presStyleIdx="1" presStyleCnt="4">
        <dgm:presLayoutVars>
          <dgm:chMax val="1"/>
          <dgm:chPref val="1"/>
        </dgm:presLayoutVars>
      </dgm:prSet>
      <dgm:spPr/>
    </dgm:pt>
    <dgm:pt modelId="{EDEB48BC-EFE8-410F-8CE1-217468E3FF95}" type="pres">
      <dgm:prSet presAssocID="{CB8BECD3-C014-492E-9BB5-2D8D9DC42F60}" presName="sibTrans" presStyleCnt="0"/>
      <dgm:spPr/>
    </dgm:pt>
    <dgm:pt modelId="{619948DD-8A5E-47E6-B062-B26F02D11998}" type="pres">
      <dgm:prSet presAssocID="{CC5F4F07-50CB-4E08-BD8E-5D71F806B7D7}" presName="compNode" presStyleCnt="0"/>
      <dgm:spPr/>
    </dgm:pt>
    <dgm:pt modelId="{EC8850DD-F697-4204-947D-9033550519F5}" type="pres">
      <dgm:prSet presAssocID="{CC5F4F07-50CB-4E08-BD8E-5D71F806B7D7}"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Kiosk outline"/>
        </a:ext>
      </dgm:extLst>
    </dgm:pt>
    <dgm:pt modelId="{CDB9C845-46CC-478A-8A63-A7BE935EB18E}" type="pres">
      <dgm:prSet presAssocID="{CC5F4F07-50CB-4E08-BD8E-5D71F806B7D7}" presName="spaceRect" presStyleCnt="0"/>
      <dgm:spPr/>
    </dgm:pt>
    <dgm:pt modelId="{39A27111-7D96-4D2E-8CCC-135E17CF77F4}" type="pres">
      <dgm:prSet presAssocID="{CC5F4F07-50CB-4E08-BD8E-5D71F806B7D7}" presName="textRect" presStyleLbl="revTx" presStyleIdx="2" presStyleCnt="4">
        <dgm:presLayoutVars>
          <dgm:chMax val="1"/>
          <dgm:chPref val="1"/>
        </dgm:presLayoutVars>
      </dgm:prSet>
      <dgm:spPr/>
    </dgm:pt>
    <dgm:pt modelId="{E1CBBBDE-5128-4D3C-A4CB-5A273AC2704C}" type="pres">
      <dgm:prSet presAssocID="{2AC036C8-7C9A-484C-8F56-EAA4A70BA9AA}" presName="sibTrans" presStyleCnt="0"/>
      <dgm:spPr/>
    </dgm:pt>
    <dgm:pt modelId="{0B8FEFBA-139F-4C27-8B62-49BCD9D39222}" type="pres">
      <dgm:prSet presAssocID="{C55D3713-E5AC-4A29-B12D-48FF07C81430}" presName="compNode" presStyleCnt="0"/>
      <dgm:spPr/>
    </dgm:pt>
    <dgm:pt modelId="{0605F37B-ABE9-4361-AFD3-15CB05F0E87E}" type="pres">
      <dgm:prSet presAssocID="{C55D3713-E5AC-4A29-B12D-48FF07C81430}"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arth globe: Americas with solid fill"/>
        </a:ext>
      </dgm:extLst>
    </dgm:pt>
    <dgm:pt modelId="{91DB2E54-0F8D-432C-B828-E3859567033B}" type="pres">
      <dgm:prSet presAssocID="{C55D3713-E5AC-4A29-B12D-48FF07C81430}" presName="spaceRect" presStyleCnt="0"/>
      <dgm:spPr/>
    </dgm:pt>
    <dgm:pt modelId="{DA3A75B2-2B39-419C-B2DE-7CD3978F932B}" type="pres">
      <dgm:prSet presAssocID="{C55D3713-E5AC-4A29-B12D-48FF07C81430}" presName="textRect" presStyleLbl="revTx" presStyleIdx="3" presStyleCnt="4">
        <dgm:presLayoutVars>
          <dgm:chMax val="1"/>
          <dgm:chPref val="1"/>
        </dgm:presLayoutVars>
      </dgm:prSet>
      <dgm:spPr/>
    </dgm:pt>
  </dgm:ptLst>
  <dgm:cxnLst>
    <dgm:cxn modelId="{73EC0D01-5A2F-4FBF-984C-2988184FE3BF}" srcId="{7D87ABDC-7C6C-4BEA-A4F0-68B25C49FDB5}" destId="{CC5F4F07-50CB-4E08-BD8E-5D71F806B7D7}" srcOrd="2" destOrd="0" parTransId="{EEBC99E1-DE53-44A9-B5A5-04F1669FD70D}" sibTransId="{2AC036C8-7C9A-484C-8F56-EAA4A70BA9AA}"/>
    <dgm:cxn modelId="{EAE48B0B-5805-B54E-9451-038AA4754446}" type="presOf" srcId="{C55D3713-E5AC-4A29-B12D-48FF07C81430}" destId="{DA3A75B2-2B39-419C-B2DE-7CD3978F932B}" srcOrd="0" destOrd="0" presId="urn:microsoft.com/office/officeart/2018/2/layout/IconLabelList"/>
    <dgm:cxn modelId="{31845238-B314-B843-B337-8D83524DFFAC}" type="presOf" srcId="{0DA939B9-E702-4087-9249-DC0BBFAB5F0B}" destId="{0E4228B8-1599-4162-89BE-3C49C73D0825}" srcOrd="0" destOrd="0" presId="urn:microsoft.com/office/officeart/2018/2/layout/IconLabelList"/>
    <dgm:cxn modelId="{24038A49-3061-FB46-947C-E77E42FEDF93}" type="presOf" srcId="{57090659-3FFF-496A-8A8B-6D73AD487A67}" destId="{3D04D362-4E46-4DD8-829D-664739971084}" srcOrd="0" destOrd="0" presId="urn:microsoft.com/office/officeart/2018/2/layout/IconLabelList"/>
    <dgm:cxn modelId="{5A393570-9D37-4BF4-974C-0025798D01C6}" srcId="{7D87ABDC-7C6C-4BEA-A4F0-68B25C49FDB5}" destId="{0DA939B9-E702-4087-9249-DC0BBFAB5F0B}" srcOrd="0" destOrd="0" parTransId="{8AF6FA91-932F-4666-9BCE-6DBD1C5F75AE}" sibTransId="{64B74F47-A15F-4561-92B3-7AB8802A8498}"/>
    <dgm:cxn modelId="{C2FAEB77-B788-4789-B214-760A4DED9FC0}" srcId="{7D87ABDC-7C6C-4BEA-A4F0-68B25C49FDB5}" destId="{C55D3713-E5AC-4A29-B12D-48FF07C81430}" srcOrd="3" destOrd="0" parTransId="{C191C521-E3EA-4403-8F71-27E5CAC7BD00}" sibTransId="{A9F5D3FE-64E8-4B2E-84C5-14AB204EC60F}"/>
    <dgm:cxn modelId="{8BAB907D-3A54-F840-A52A-DB1AF359FBAD}" type="presOf" srcId="{7D87ABDC-7C6C-4BEA-A4F0-68B25C49FDB5}" destId="{FD97FA56-2D6F-4706-ACE6-A774F3B4FEA2}" srcOrd="0" destOrd="0" presId="urn:microsoft.com/office/officeart/2018/2/layout/IconLabelList"/>
    <dgm:cxn modelId="{27DB4EC5-2C37-7A48-966B-B715A24D5BCD}" type="presOf" srcId="{CC5F4F07-50CB-4E08-BD8E-5D71F806B7D7}" destId="{39A27111-7D96-4D2E-8CCC-135E17CF77F4}" srcOrd="0" destOrd="0" presId="urn:microsoft.com/office/officeart/2018/2/layout/IconLabelList"/>
    <dgm:cxn modelId="{BAB286F1-1619-482A-8D6B-5FD73EC9F722}" srcId="{7D87ABDC-7C6C-4BEA-A4F0-68B25C49FDB5}" destId="{57090659-3FFF-496A-8A8B-6D73AD487A67}" srcOrd="1" destOrd="0" parTransId="{CEE96E3B-3054-4F1B-B4A1-CDCECBA6CEE4}" sibTransId="{CB8BECD3-C014-492E-9BB5-2D8D9DC42F60}"/>
    <dgm:cxn modelId="{123168CF-DABF-5449-AD4B-E1B8F9CB8738}" type="presParOf" srcId="{FD97FA56-2D6F-4706-ACE6-A774F3B4FEA2}" destId="{EC68CB02-585E-4F1F-9415-EC244E6869BB}" srcOrd="0" destOrd="0" presId="urn:microsoft.com/office/officeart/2018/2/layout/IconLabelList"/>
    <dgm:cxn modelId="{210B029A-D853-6849-9186-4F63E0AFFF91}" type="presParOf" srcId="{EC68CB02-585E-4F1F-9415-EC244E6869BB}" destId="{9D700B6B-AB68-4009-94FF-0C1537997AD1}" srcOrd="0" destOrd="0" presId="urn:microsoft.com/office/officeart/2018/2/layout/IconLabelList"/>
    <dgm:cxn modelId="{BF60C6EB-A6AD-9046-B0A4-D0A763ED7E89}" type="presParOf" srcId="{EC68CB02-585E-4F1F-9415-EC244E6869BB}" destId="{F413A2E7-57DA-4C4E-B81D-2EA79C49C368}" srcOrd="1" destOrd="0" presId="urn:microsoft.com/office/officeart/2018/2/layout/IconLabelList"/>
    <dgm:cxn modelId="{95925A28-85FF-7B48-9050-A3D5995FA09D}" type="presParOf" srcId="{EC68CB02-585E-4F1F-9415-EC244E6869BB}" destId="{0E4228B8-1599-4162-89BE-3C49C73D0825}" srcOrd="2" destOrd="0" presId="urn:microsoft.com/office/officeart/2018/2/layout/IconLabelList"/>
    <dgm:cxn modelId="{DF4DE71B-88F4-3C42-8812-BE5FA7EADFB8}" type="presParOf" srcId="{FD97FA56-2D6F-4706-ACE6-A774F3B4FEA2}" destId="{1534311A-1873-49CF-85A3-866ACFA51A78}" srcOrd="1" destOrd="0" presId="urn:microsoft.com/office/officeart/2018/2/layout/IconLabelList"/>
    <dgm:cxn modelId="{00B7DA54-3041-874F-8CE9-2134A79048F7}" type="presParOf" srcId="{FD97FA56-2D6F-4706-ACE6-A774F3B4FEA2}" destId="{E49E1CD2-E2EB-4184-B6F2-05BFA664AC32}" srcOrd="2" destOrd="0" presId="urn:microsoft.com/office/officeart/2018/2/layout/IconLabelList"/>
    <dgm:cxn modelId="{F609C2BA-5770-5E4E-8D38-65F1B1B274DA}" type="presParOf" srcId="{E49E1CD2-E2EB-4184-B6F2-05BFA664AC32}" destId="{2E8F1FB9-D92E-4BF6-A9EA-94493C7DA975}" srcOrd="0" destOrd="0" presId="urn:microsoft.com/office/officeart/2018/2/layout/IconLabelList"/>
    <dgm:cxn modelId="{6F6AE8D7-5E8E-6243-8066-4ABA0318E6CE}" type="presParOf" srcId="{E49E1CD2-E2EB-4184-B6F2-05BFA664AC32}" destId="{2A4D104C-2E24-4522-88C4-1DB06190FA28}" srcOrd="1" destOrd="0" presId="urn:microsoft.com/office/officeart/2018/2/layout/IconLabelList"/>
    <dgm:cxn modelId="{4E86D6FB-E3D6-FB44-A5B9-7FDC3407B9E4}" type="presParOf" srcId="{E49E1CD2-E2EB-4184-B6F2-05BFA664AC32}" destId="{3D04D362-4E46-4DD8-829D-664739971084}" srcOrd="2" destOrd="0" presId="urn:microsoft.com/office/officeart/2018/2/layout/IconLabelList"/>
    <dgm:cxn modelId="{00D23825-A415-7F41-841A-1F60A48D3DF4}" type="presParOf" srcId="{FD97FA56-2D6F-4706-ACE6-A774F3B4FEA2}" destId="{EDEB48BC-EFE8-410F-8CE1-217468E3FF95}" srcOrd="3" destOrd="0" presId="urn:microsoft.com/office/officeart/2018/2/layout/IconLabelList"/>
    <dgm:cxn modelId="{37FC3A8B-5B99-FA49-B749-2C4CFF222520}" type="presParOf" srcId="{FD97FA56-2D6F-4706-ACE6-A774F3B4FEA2}" destId="{619948DD-8A5E-47E6-B062-B26F02D11998}" srcOrd="4" destOrd="0" presId="urn:microsoft.com/office/officeart/2018/2/layout/IconLabelList"/>
    <dgm:cxn modelId="{75855B36-C83B-E747-96A7-8F593D8B74CA}" type="presParOf" srcId="{619948DD-8A5E-47E6-B062-B26F02D11998}" destId="{EC8850DD-F697-4204-947D-9033550519F5}" srcOrd="0" destOrd="0" presId="urn:microsoft.com/office/officeart/2018/2/layout/IconLabelList"/>
    <dgm:cxn modelId="{15CC1FB1-8B09-7048-A385-B09B556468B0}" type="presParOf" srcId="{619948DD-8A5E-47E6-B062-B26F02D11998}" destId="{CDB9C845-46CC-478A-8A63-A7BE935EB18E}" srcOrd="1" destOrd="0" presId="urn:microsoft.com/office/officeart/2018/2/layout/IconLabelList"/>
    <dgm:cxn modelId="{03F6B7CD-9946-1B45-ABF9-847C5E94CB5A}" type="presParOf" srcId="{619948DD-8A5E-47E6-B062-B26F02D11998}" destId="{39A27111-7D96-4D2E-8CCC-135E17CF77F4}" srcOrd="2" destOrd="0" presId="urn:microsoft.com/office/officeart/2018/2/layout/IconLabelList"/>
    <dgm:cxn modelId="{4FA91603-3189-214C-AC22-055156F0109B}" type="presParOf" srcId="{FD97FA56-2D6F-4706-ACE6-A774F3B4FEA2}" destId="{E1CBBBDE-5128-4D3C-A4CB-5A273AC2704C}" srcOrd="5" destOrd="0" presId="urn:microsoft.com/office/officeart/2018/2/layout/IconLabelList"/>
    <dgm:cxn modelId="{0DAD20B6-96EF-354A-975E-D9369F896970}" type="presParOf" srcId="{FD97FA56-2D6F-4706-ACE6-A774F3B4FEA2}" destId="{0B8FEFBA-139F-4C27-8B62-49BCD9D39222}" srcOrd="6" destOrd="0" presId="urn:microsoft.com/office/officeart/2018/2/layout/IconLabelList"/>
    <dgm:cxn modelId="{F6247E66-9EFB-724A-9D83-22B9C82BB3AB}" type="presParOf" srcId="{0B8FEFBA-139F-4C27-8B62-49BCD9D39222}" destId="{0605F37B-ABE9-4361-AFD3-15CB05F0E87E}" srcOrd="0" destOrd="0" presId="urn:microsoft.com/office/officeart/2018/2/layout/IconLabelList"/>
    <dgm:cxn modelId="{EB9CD952-EAB5-884A-A1B1-878C0C0AADBC}" type="presParOf" srcId="{0B8FEFBA-139F-4C27-8B62-49BCD9D39222}" destId="{91DB2E54-0F8D-432C-B828-E3859567033B}" srcOrd="1" destOrd="0" presId="urn:microsoft.com/office/officeart/2018/2/layout/IconLabelList"/>
    <dgm:cxn modelId="{9856AA87-D8E9-BE4C-853D-EA4CA65FC306}" type="presParOf" srcId="{0B8FEFBA-139F-4C27-8B62-49BCD9D39222}" destId="{DA3A75B2-2B39-419C-B2DE-7CD3978F932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A37529-3EA2-4319-8A17-0B443D82318F}"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A0B1446-ED13-4B41-A1EA-3B896D60E591}">
      <dgm:prSet/>
      <dgm:spPr/>
      <dgm:t>
        <a:bodyPr/>
        <a:lstStyle/>
        <a:p>
          <a:pPr>
            <a:defRPr cap="all"/>
          </a:pPr>
          <a:r>
            <a:rPr lang="en-US"/>
            <a:t>Margins profit margin on goods are 1-2%</a:t>
          </a:r>
        </a:p>
      </dgm:t>
    </dgm:pt>
    <dgm:pt modelId="{EA89B45A-7BA6-4F75-B207-F9C23093D02C}" type="parTrans" cxnId="{80ECB8BD-206E-4BB7-8E69-2EF24B805AF0}">
      <dgm:prSet/>
      <dgm:spPr/>
      <dgm:t>
        <a:bodyPr/>
        <a:lstStyle/>
        <a:p>
          <a:endParaRPr lang="en-US"/>
        </a:p>
      </dgm:t>
    </dgm:pt>
    <dgm:pt modelId="{3C9E7012-16D9-4A17-AF7D-14CF07163A38}" type="sibTrans" cxnId="{80ECB8BD-206E-4BB7-8E69-2EF24B805AF0}">
      <dgm:prSet/>
      <dgm:spPr/>
      <dgm:t>
        <a:bodyPr/>
        <a:lstStyle/>
        <a:p>
          <a:endParaRPr lang="en-US"/>
        </a:p>
      </dgm:t>
    </dgm:pt>
    <dgm:pt modelId="{F0856847-A1C5-4531-9CBA-5DE85C2FDC98}">
      <dgm:prSet/>
      <dgm:spPr/>
      <dgm:t>
        <a:bodyPr/>
        <a:lstStyle/>
        <a:p>
          <a:pPr>
            <a:defRPr cap="all"/>
          </a:pPr>
          <a:r>
            <a:rPr lang="en-US"/>
            <a:t>High fixed costs limited downside protection</a:t>
          </a:r>
        </a:p>
      </dgm:t>
    </dgm:pt>
    <dgm:pt modelId="{8E979B12-7B0D-4B39-8DF6-0F10B0A63815}" type="parTrans" cxnId="{00F92629-92A2-4467-83F8-C5DA5C5A5944}">
      <dgm:prSet/>
      <dgm:spPr/>
      <dgm:t>
        <a:bodyPr/>
        <a:lstStyle/>
        <a:p>
          <a:endParaRPr lang="en-US"/>
        </a:p>
      </dgm:t>
    </dgm:pt>
    <dgm:pt modelId="{6FD3B882-5D16-4CDA-B4EA-36E936152868}" type="sibTrans" cxnId="{00F92629-92A2-4467-83F8-C5DA5C5A5944}">
      <dgm:prSet/>
      <dgm:spPr/>
      <dgm:t>
        <a:bodyPr/>
        <a:lstStyle/>
        <a:p>
          <a:endParaRPr lang="en-US"/>
        </a:p>
      </dgm:t>
    </dgm:pt>
    <dgm:pt modelId="{4C5482F5-4B4E-4B6C-8309-00ED8AA7F89F}" type="pres">
      <dgm:prSet presAssocID="{80A37529-3EA2-4319-8A17-0B443D82318F}" presName="root" presStyleCnt="0">
        <dgm:presLayoutVars>
          <dgm:dir/>
          <dgm:resizeHandles val="exact"/>
        </dgm:presLayoutVars>
      </dgm:prSet>
      <dgm:spPr/>
    </dgm:pt>
    <dgm:pt modelId="{3912B968-ABBF-4235-B8B5-648CE4A8A80D}" type="pres">
      <dgm:prSet presAssocID="{2A0B1446-ED13-4B41-A1EA-3B896D60E591}" presName="compNode" presStyleCnt="0"/>
      <dgm:spPr/>
    </dgm:pt>
    <dgm:pt modelId="{E7AFE57D-B97D-49B5-9955-99D5F366E42F}" type="pres">
      <dgm:prSet presAssocID="{2A0B1446-ED13-4B41-A1EA-3B896D60E591}" presName="iconBgRect" presStyleLbl="bgShp" presStyleIdx="0" presStyleCnt="2"/>
      <dgm:spPr/>
    </dgm:pt>
    <dgm:pt modelId="{413C1591-BD84-4CB2-917F-98A311CAB7C3}" type="pres">
      <dgm:prSet presAssocID="{2A0B1446-ED13-4B41-A1EA-3B896D60E59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7381DADB-A7CB-4C48-8E9A-64A052225FDA}" type="pres">
      <dgm:prSet presAssocID="{2A0B1446-ED13-4B41-A1EA-3B896D60E591}" presName="spaceRect" presStyleCnt="0"/>
      <dgm:spPr/>
    </dgm:pt>
    <dgm:pt modelId="{B7E6B78B-9B93-4F86-BE00-EFABA411B0EE}" type="pres">
      <dgm:prSet presAssocID="{2A0B1446-ED13-4B41-A1EA-3B896D60E591}" presName="textRect" presStyleLbl="revTx" presStyleIdx="0" presStyleCnt="2">
        <dgm:presLayoutVars>
          <dgm:chMax val="1"/>
          <dgm:chPref val="1"/>
        </dgm:presLayoutVars>
      </dgm:prSet>
      <dgm:spPr/>
    </dgm:pt>
    <dgm:pt modelId="{389D84EC-9BFE-4674-95E9-5FDA4A4ED036}" type="pres">
      <dgm:prSet presAssocID="{3C9E7012-16D9-4A17-AF7D-14CF07163A38}" presName="sibTrans" presStyleCnt="0"/>
      <dgm:spPr/>
    </dgm:pt>
    <dgm:pt modelId="{B6984879-AEF9-49B2-A5C1-032596E15653}" type="pres">
      <dgm:prSet presAssocID="{F0856847-A1C5-4531-9CBA-5DE85C2FDC98}" presName="compNode" presStyleCnt="0"/>
      <dgm:spPr/>
    </dgm:pt>
    <dgm:pt modelId="{01571918-39F3-4007-AEDB-C7E93E3A62C0}" type="pres">
      <dgm:prSet presAssocID="{F0856847-A1C5-4531-9CBA-5DE85C2FDC98}" presName="iconBgRect" presStyleLbl="bgShp" presStyleIdx="1" presStyleCnt="2"/>
      <dgm:spPr/>
    </dgm:pt>
    <dgm:pt modelId="{1DC3C813-4178-4172-A19B-EFA3DFBF5AC7}" type="pres">
      <dgm:prSet presAssocID="{F0856847-A1C5-4531-9CBA-5DE85C2FDC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637AFF06-165B-4CC1-B6AD-C1ACAABB8C0C}" type="pres">
      <dgm:prSet presAssocID="{F0856847-A1C5-4531-9CBA-5DE85C2FDC98}" presName="spaceRect" presStyleCnt="0"/>
      <dgm:spPr/>
    </dgm:pt>
    <dgm:pt modelId="{7718842B-619D-4B82-8F4F-736B6D1CD76F}" type="pres">
      <dgm:prSet presAssocID="{F0856847-A1C5-4531-9CBA-5DE85C2FDC98}" presName="textRect" presStyleLbl="revTx" presStyleIdx="1" presStyleCnt="2">
        <dgm:presLayoutVars>
          <dgm:chMax val="1"/>
          <dgm:chPref val="1"/>
        </dgm:presLayoutVars>
      </dgm:prSet>
      <dgm:spPr/>
    </dgm:pt>
  </dgm:ptLst>
  <dgm:cxnLst>
    <dgm:cxn modelId="{FF626719-F5AA-4B3A-A4EC-6BD24F9833FF}" type="presOf" srcId="{F0856847-A1C5-4531-9CBA-5DE85C2FDC98}" destId="{7718842B-619D-4B82-8F4F-736B6D1CD76F}" srcOrd="0" destOrd="0" presId="urn:microsoft.com/office/officeart/2018/5/layout/IconCircleLabelList"/>
    <dgm:cxn modelId="{00F92629-92A2-4467-83F8-C5DA5C5A5944}" srcId="{80A37529-3EA2-4319-8A17-0B443D82318F}" destId="{F0856847-A1C5-4531-9CBA-5DE85C2FDC98}" srcOrd="1" destOrd="0" parTransId="{8E979B12-7B0D-4B39-8DF6-0F10B0A63815}" sibTransId="{6FD3B882-5D16-4CDA-B4EA-36E936152868}"/>
    <dgm:cxn modelId="{80ECB8BD-206E-4BB7-8E69-2EF24B805AF0}" srcId="{80A37529-3EA2-4319-8A17-0B443D82318F}" destId="{2A0B1446-ED13-4B41-A1EA-3B896D60E591}" srcOrd="0" destOrd="0" parTransId="{EA89B45A-7BA6-4F75-B207-F9C23093D02C}" sibTransId="{3C9E7012-16D9-4A17-AF7D-14CF07163A38}"/>
    <dgm:cxn modelId="{E9AF0DE9-3870-42AB-97FC-3BE91B5500FD}" type="presOf" srcId="{2A0B1446-ED13-4B41-A1EA-3B896D60E591}" destId="{B7E6B78B-9B93-4F86-BE00-EFABA411B0EE}" srcOrd="0" destOrd="0" presId="urn:microsoft.com/office/officeart/2018/5/layout/IconCircleLabelList"/>
    <dgm:cxn modelId="{3AA64BF9-EA25-4A03-955C-2E4E406909FC}" type="presOf" srcId="{80A37529-3EA2-4319-8A17-0B443D82318F}" destId="{4C5482F5-4B4E-4B6C-8309-00ED8AA7F89F}" srcOrd="0" destOrd="0" presId="urn:microsoft.com/office/officeart/2018/5/layout/IconCircleLabelList"/>
    <dgm:cxn modelId="{D533F573-97EA-494D-947A-0984460B0109}" type="presParOf" srcId="{4C5482F5-4B4E-4B6C-8309-00ED8AA7F89F}" destId="{3912B968-ABBF-4235-B8B5-648CE4A8A80D}" srcOrd="0" destOrd="0" presId="urn:microsoft.com/office/officeart/2018/5/layout/IconCircleLabelList"/>
    <dgm:cxn modelId="{A9F840E4-9047-436B-A903-141B6C1B1A14}" type="presParOf" srcId="{3912B968-ABBF-4235-B8B5-648CE4A8A80D}" destId="{E7AFE57D-B97D-49B5-9955-99D5F366E42F}" srcOrd="0" destOrd="0" presId="urn:microsoft.com/office/officeart/2018/5/layout/IconCircleLabelList"/>
    <dgm:cxn modelId="{2221F82A-BA44-4E8B-A10F-60867BDDB4E2}" type="presParOf" srcId="{3912B968-ABBF-4235-B8B5-648CE4A8A80D}" destId="{413C1591-BD84-4CB2-917F-98A311CAB7C3}" srcOrd="1" destOrd="0" presId="urn:microsoft.com/office/officeart/2018/5/layout/IconCircleLabelList"/>
    <dgm:cxn modelId="{91D70667-78EC-4934-A09E-7A39D1C7C461}" type="presParOf" srcId="{3912B968-ABBF-4235-B8B5-648CE4A8A80D}" destId="{7381DADB-A7CB-4C48-8E9A-64A052225FDA}" srcOrd="2" destOrd="0" presId="urn:microsoft.com/office/officeart/2018/5/layout/IconCircleLabelList"/>
    <dgm:cxn modelId="{4D5835AF-FC94-4710-AD62-BBBCE9FE4E5D}" type="presParOf" srcId="{3912B968-ABBF-4235-B8B5-648CE4A8A80D}" destId="{B7E6B78B-9B93-4F86-BE00-EFABA411B0EE}" srcOrd="3" destOrd="0" presId="urn:microsoft.com/office/officeart/2018/5/layout/IconCircleLabelList"/>
    <dgm:cxn modelId="{2C990A2F-5905-469B-AE45-FE5051322694}" type="presParOf" srcId="{4C5482F5-4B4E-4B6C-8309-00ED8AA7F89F}" destId="{389D84EC-9BFE-4674-95E9-5FDA4A4ED036}" srcOrd="1" destOrd="0" presId="urn:microsoft.com/office/officeart/2018/5/layout/IconCircleLabelList"/>
    <dgm:cxn modelId="{045E0114-0262-42EA-A07F-F499775B8072}" type="presParOf" srcId="{4C5482F5-4B4E-4B6C-8309-00ED8AA7F89F}" destId="{B6984879-AEF9-49B2-A5C1-032596E15653}" srcOrd="2" destOrd="0" presId="urn:microsoft.com/office/officeart/2018/5/layout/IconCircleLabelList"/>
    <dgm:cxn modelId="{94BED547-555B-4423-95B9-6E3A20E78C9D}" type="presParOf" srcId="{B6984879-AEF9-49B2-A5C1-032596E15653}" destId="{01571918-39F3-4007-AEDB-C7E93E3A62C0}" srcOrd="0" destOrd="0" presId="urn:microsoft.com/office/officeart/2018/5/layout/IconCircleLabelList"/>
    <dgm:cxn modelId="{69A5B2D7-D49C-4E28-A6CF-88AE72295D6C}" type="presParOf" srcId="{B6984879-AEF9-49B2-A5C1-032596E15653}" destId="{1DC3C813-4178-4172-A19B-EFA3DFBF5AC7}" srcOrd="1" destOrd="0" presId="urn:microsoft.com/office/officeart/2018/5/layout/IconCircleLabelList"/>
    <dgm:cxn modelId="{684B376F-1510-410E-B8C4-80700791FDAD}" type="presParOf" srcId="{B6984879-AEF9-49B2-A5C1-032596E15653}" destId="{637AFF06-165B-4CC1-B6AD-C1ACAABB8C0C}" srcOrd="2" destOrd="0" presId="urn:microsoft.com/office/officeart/2018/5/layout/IconCircleLabelList"/>
    <dgm:cxn modelId="{1DC76777-C494-4171-9F68-2D4642A9EE1F}" type="presParOf" srcId="{B6984879-AEF9-49B2-A5C1-032596E15653}" destId="{7718842B-619D-4B82-8F4F-736B6D1CD76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01272-9A5C-46D7-8102-CE57BF7CC4BF}">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03FD8D-AFB4-4EAF-B7B4-479D8324783E}">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F96053-8514-487F-A767-24A46A9F2313}">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t>Costco’s performance is marked by consistency not the widest margins</a:t>
          </a:r>
        </a:p>
      </dsp:txBody>
      <dsp:txXfrm>
        <a:off x="1058686" y="1808"/>
        <a:ext cx="9456913" cy="916611"/>
      </dsp:txXfrm>
    </dsp:sp>
    <dsp:sp modelId="{86DECB1E-7807-4A7F-B717-21A87A1205E1}">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326B4F-A52F-47B8-AAA2-4F9ED6E22ECF}">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C8A383-EB41-4385-AD25-B7BE59C9EC41}">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t>Costco consistently maintains the lowest operating expenses as a percentage of revenue</a:t>
          </a:r>
        </a:p>
      </dsp:txBody>
      <dsp:txXfrm>
        <a:off x="1058686" y="1147573"/>
        <a:ext cx="9456913" cy="916611"/>
      </dsp:txXfrm>
    </dsp:sp>
    <dsp:sp modelId="{6DA7815E-8022-4740-A570-D6A8369E6ADD}">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3D0962-0879-4F4D-B678-2E4E61F8D6CF}">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F80F57-E1F5-49AB-A5CD-425D87D338A1}">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t>Costco’s profitability performance is low but steadily improving</a:t>
          </a:r>
        </a:p>
      </dsp:txBody>
      <dsp:txXfrm>
        <a:off x="1058686" y="2293338"/>
        <a:ext cx="9456913" cy="916611"/>
      </dsp:txXfrm>
    </dsp:sp>
    <dsp:sp modelId="{30237934-019D-46C4-B376-B26939A5A02A}">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867016-E318-465E-88FE-74D68DEF3E1B}">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A7331E-7A58-41B9-A773-1ACBE8AB53FE}">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t>Costco combines strong liquidity with conservative leverage</a:t>
          </a:r>
        </a:p>
      </dsp:txBody>
      <dsp:txXfrm>
        <a:off x="1058686" y="3439103"/>
        <a:ext cx="9456913" cy="916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C2155-358C-D446-80DA-A0E257272F99}">
      <dsp:nvSpPr>
        <dsp:cNvPr id="0" name=""/>
        <dsp:cNvSpPr/>
      </dsp:nvSpPr>
      <dsp:spPr>
        <a:xfrm>
          <a:off x="1299376" y="0"/>
          <a:ext cx="4114800" cy="41148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C8A0D-73EF-C143-88EE-9D9F7CF2B671}">
      <dsp:nvSpPr>
        <dsp:cNvPr id="0" name=""/>
        <dsp:cNvSpPr/>
      </dsp:nvSpPr>
      <dsp:spPr>
        <a:xfrm>
          <a:off x="1690282" y="390906"/>
          <a:ext cx="1604772" cy="160477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latin typeface="Arial Narrow" panose="020B0604020202020204" pitchFamily="34" charset="0"/>
              <a:cs typeface="Arial Narrow" panose="020B0604020202020204" pitchFamily="34" charset="0"/>
            </a:rPr>
            <a:t>Membership Model </a:t>
          </a:r>
        </a:p>
      </dsp:txBody>
      <dsp:txXfrm>
        <a:off x="1768621" y="469245"/>
        <a:ext cx="1448094" cy="1448094"/>
      </dsp:txXfrm>
    </dsp:sp>
    <dsp:sp modelId="{8B743521-2903-014E-800C-EF416D69BD92}">
      <dsp:nvSpPr>
        <dsp:cNvPr id="0" name=""/>
        <dsp:cNvSpPr/>
      </dsp:nvSpPr>
      <dsp:spPr>
        <a:xfrm>
          <a:off x="3418498" y="390906"/>
          <a:ext cx="1604772" cy="160477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Low Product Markup</a:t>
          </a:r>
        </a:p>
      </dsp:txBody>
      <dsp:txXfrm>
        <a:off x="3496837" y="469245"/>
        <a:ext cx="1448094" cy="1448094"/>
      </dsp:txXfrm>
    </dsp:sp>
    <dsp:sp modelId="{E497C2AA-58BE-8041-9735-0F722ED4E45E}">
      <dsp:nvSpPr>
        <dsp:cNvPr id="0" name=""/>
        <dsp:cNvSpPr/>
      </dsp:nvSpPr>
      <dsp:spPr>
        <a:xfrm>
          <a:off x="1690282" y="2119122"/>
          <a:ext cx="1604772" cy="160477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Limited Selection Strategy</a:t>
          </a:r>
        </a:p>
      </dsp:txBody>
      <dsp:txXfrm>
        <a:off x="1768621" y="2197461"/>
        <a:ext cx="1448094" cy="1448094"/>
      </dsp:txXfrm>
    </dsp:sp>
    <dsp:sp modelId="{F41D3DFF-38C0-E145-85A8-119460E32CE0}">
      <dsp:nvSpPr>
        <dsp:cNvPr id="0" name=""/>
        <dsp:cNvSpPr/>
      </dsp:nvSpPr>
      <dsp:spPr>
        <a:xfrm>
          <a:off x="3418498" y="2119122"/>
          <a:ext cx="1604772" cy="160477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Bulk Packaging Advantage</a:t>
          </a:r>
        </a:p>
      </dsp:txBody>
      <dsp:txXfrm>
        <a:off x="3496837" y="2197461"/>
        <a:ext cx="1448094" cy="1448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C1399-84C2-42ED-A056-B2DE70B37A2A}">
      <dsp:nvSpPr>
        <dsp:cNvPr id="0" name=""/>
        <dsp:cNvSpPr/>
      </dsp:nvSpPr>
      <dsp:spPr>
        <a:xfrm>
          <a:off x="1138979" y="1002271"/>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E01865-FC4A-47EA-9A64-6980BDFCFF89}">
      <dsp:nvSpPr>
        <dsp:cNvPr id="0" name=""/>
        <dsp:cNvSpPr/>
      </dsp:nvSpPr>
      <dsp:spPr>
        <a:xfrm>
          <a:off x="569079" y="222660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a:latin typeface="Arial Narrow" panose="020B0604020202020204" pitchFamily="34" charset="0"/>
              <a:cs typeface="Arial Narrow" panose="020B0604020202020204" pitchFamily="34" charset="0"/>
            </a:rPr>
            <a:t>Unbreakable Loyalty</a:t>
          </a:r>
        </a:p>
      </dsp:txBody>
      <dsp:txXfrm>
        <a:off x="569079" y="2226604"/>
        <a:ext cx="2072362" cy="720000"/>
      </dsp:txXfrm>
    </dsp:sp>
    <dsp:sp modelId="{F73EAC7F-42CC-40B3-91C9-D31978BD9C2B}">
      <dsp:nvSpPr>
        <dsp:cNvPr id="0" name=""/>
        <dsp:cNvSpPr/>
      </dsp:nvSpPr>
      <dsp:spPr>
        <a:xfrm>
          <a:off x="3574005" y="1002271"/>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8C02C0-C121-4C99-A99E-D5C44468BAD1}">
      <dsp:nvSpPr>
        <dsp:cNvPr id="0" name=""/>
        <dsp:cNvSpPr/>
      </dsp:nvSpPr>
      <dsp:spPr>
        <a:xfrm>
          <a:off x="3004105" y="222660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a:latin typeface="Arial Narrow" panose="020B0604020202020204" pitchFamily="34" charset="0"/>
              <a:cs typeface="Arial Narrow" panose="020B0604020202020204" pitchFamily="34" charset="0"/>
            </a:rPr>
            <a:t>Operational Speed</a:t>
          </a:r>
        </a:p>
      </dsp:txBody>
      <dsp:txXfrm>
        <a:off x="3004105" y="2226604"/>
        <a:ext cx="2072362" cy="720000"/>
      </dsp:txXfrm>
    </dsp:sp>
    <dsp:sp modelId="{9B4C49AF-744F-4BE5-ABFA-CFCE5FFC315F}">
      <dsp:nvSpPr>
        <dsp:cNvPr id="0" name=""/>
        <dsp:cNvSpPr/>
      </dsp:nvSpPr>
      <dsp:spPr>
        <a:xfrm>
          <a:off x="6009031" y="1002271"/>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68CD62-EEA4-4BD1-B6DD-E8ABCF00C5CC}">
      <dsp:nvSpPr>
        <dsp:cNvPr id="0" name=""/>
        <dsp:cNvSpPr/>
      </dsp:nvSpPr>
      <dsp:spPr>
        <a:xfrm>
          <a:off x="5439131" y="222660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a:latin typeface="Arial Narrow" panose="020B0604020202020204" pitchFamily="34" charset="0"/>
              <a:cs typeface="Arial Narrow" panose="020B0604020202020204" pitchFamily="34" charset="0"/>
            </a:rPr>
            <a:t>Efficiency</a:t>
          </a:r>
        </a:p>
      </dsp:txBody>
      <dsp:txXfrm>
        <a:off x="5439131" y="2226604"/>
        <a:ext cx="2072362" cy="720000"/>
      </dsp:txXfrm>
    </dsp:sp>
    <dsp:sp modelId="{48D6B878-9DBA-438C-9D03-FED55CAAD7CD}">
      <dsp:nvSpPr>
        <dsp:cNvPr id="0" name=""/>
        <dsp:cNvSpPr/>
      </dsp:nvSpPr>
      <dsp:spPr>
        <a:xfrm>
          <a:off x="8444057" y="1002271"/>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9DDEB-82FC-4A59-ADA9-B30FC22F1AE7}">
      <dsp:nvSpPr>
        <dsp:cNvPr id="0" name=""/>
        <dsp:cNvSpPr/>
      </dsp:nvSpPr>
      <dsp:spPr>
        <a:xfrm>
          <a:off x="7874157" y="222660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a:latin typeface="Arial Narrow" panose="020B0604020202020204" pitchFamily="34" charset="0"/>
              <a:cs typeface="Arial Narrow" panose="020B0604020202020204" pitchFamily="34" charset="0"/>
            </a:rPr>
            <a:t>Labor Productivity</a:t>
          </a:r>
        </a:p>
      </dsp:txBody>
      <dsp:txXfrm>
        <a:off x="7874157" y="2226604"/>
        <a:ext cx="2072362"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00B6B-AB68-4009-94FF-0C1537997AD1}">
      <dsp:nvSpPr>
        <dsp:cNvPr id="0" name=""/>
        <dsp:cNvSpPr/>
      </dsp:nvSpPr>
      <dsp:spPr>
        <a:xfrm>
          <a:off x="586693" y="1095687"/>
          <a:ext cx="914826" cy="9148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4228B8-1599-4162-89BE-3C49C73D0825}">
      <dsp:nvSpPr>
        <dsp:cNvPr id="0" name=""/>
        <dsp:cNvSpPr/>
      </dsp:nvSpPr>
      <dsp:spPr>
        <a:xfrm>
          <a:off x="27632" y="2299112"/>
          <a:ext cx="20329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a:latin typeface="Arial Narrow" panose="020B0604020202020204" pitchFamily="34" charset="0"/>
              <a:cs typeface="Arial Narrow" panose="020B0604020202020204" pitchFamily="34" charset="0"/>
            </a:rPr>
            <a:t>Digital Gap</a:t>
          </a:r>
        </a:p>
      </dsp:txBody>
      <dsp:txXfrm>
        <a:off x="27632" y="2299112"/>
        <a:ext cx="2032948" cy="720000"/>
      </dsp:txXfrm>
    </dsp:sp>
    <dsp:sp modelId="{2E8F1FB9-D92E-4BF6-A9EA-94493C7DA975}">
      <dsp:nvSpPr>
        <dsp:cNvPr id="0" name=""/>
        <dsp:cNvSpPr/>
      </dsp:nvSpPr>
      <dsp:spPr>
        <a:xfrm>
          <a:off x="2975407" y="1095687"/>
          <a:ext cx="914826" cy="9148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04D362-4E46-4DD8-829D-664739971084}">
      <dsp:nvSpPr>
        <dsp:cNvPr id="0" name=""/>
        <dsp:cNvSpPr/>
      </dsp:nvSpPr>
      <dsp:spPr>
        <a:xfrm>
          <a:off x="2416346" y="2299112"/>
          <a:ext cx="20329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a:latin typeface="Arial Narrow" panose="020B0604020202020204" pitchFamily="34" charset="0"/>
              <a:cs typeface="Arial Narrow" panose="020B0604020202020204" pitchFamily="34" charset="0"/>
            </a:rPr>
            <a:t>Demographic</a:t>
          </a:r>
        </a:p>
      </dsp:txBody>
      <dsp:txXfrm>
        <a:off x="2416346" y="2299112"/>
        <a:ext cx="2032948" cy="720000"/>
      </dsp:txXfrm>
    </dsp:sp>
    <dsp:sp modelId="{EC8850DD-F697-4204-947D-9033550519F5}">
      <dsp:nvSpPr>
        <dsp:cNvPr id="0" name=""/>
        <dsp:cNvSpPr/>
      </dsp:nvSpPr>
      <dsp:spPr>
        <a:xfrm>
          <a:off x="5364122" y="1095687"/>
          <a:ext cx="914826" cy="91482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A27111-7D96-4D2E-8CCC-135E17CF77F4}">
      <dsp:nvSpPr>
        <dsp:cNvPr id="0" name=""/>
        <dsp:cNvSpPr/>
      </dsp:nvSpPr>
      <dsp:spPr>
        <a:xfrm>
          <a:off x="4805061" y="2299112"/>
          <a:ext cx="20329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a:latin typeface="Arial Narrow" panose="020B0604020202020204" pitchFamily="34" charset="0"/>
              <a:cs typeface="Arial Narrow" panose="020B0604020202020204" pitchFamily="34" charset="0"/>
            </a:rPr>
            <a:t>Supply Chain Reliance</a:t>
          </a:r>
        </a:p>
      </dsp:txBody>
      <dsp:txXfrm>
        <a:off x="4805061" y="2299112"/>
        <a:ext cx="2032948" cy="720000"/>
      </dsp:txXfrm>
    </dsp:sp>
    <dsp:sp modelId="{0605F37B-ABE9-4361-AFD3-15CB05F0E87E}">
      <dsp:nvSpPr>
        <dsp:cNvPr id="0" name=""/>
        <dsp:cNvSpPr/>
      </dsp:nvSpPr>
      <dsp:spPr>
        <a:xfrm>
          <a:off x="7752837" y="1095687"/>
          <a:ext cx="914826" cy="91482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3A75B2-2B39-419C-B2DE-7CD3978F932B}">
      <dsp:nvSpPr>
        <dsp:cNvPr id="0" name=""/>
        <dsp:cNvSpPr/>
      </dsp:nvSpPr>
      <dsp:spPr>
        <a:xfrm>
          <a:off x="7193776" y="2299112"/>
          <a:ext cx="20329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a:latin typeface="Arial Narrow" panose="020B0604020202020204" pitchFamily="34" charset="0"/>
              <a:cs typeface="Arial Narrow" panose="020B0604020202020204" pitchFamily="34" charset="0"/>
            </a:rPr>
            <a:t>Geographic</a:t>
          </a:r>
        </a:p>
      </dsp:txBody>
      <dsp:txXfrm>
        <a:off x="7193776" y="2299112"/>
        <a:ext cx="2032948"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FE57D-B97D-49B5-9955-99D5F366E42F}">
      <dsp:nvSpPr>
        <dsp:cNvPr id="0" name=""/>
        <dsp:cNvSpPr/>
      </dsp:nvSpPr>
      <dsp:spPr>
        <a:xfrm>
          <a:off x="2044800" y="174437"/>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3C1591-BD84-4CB2-917F-98A311CAB7C3}">
      <dsp:nvSpPr>
        <dsp:cNvPr id="0" name=""/>
        <dsp:cNvSpPr/>
      </dsp:nvSpPr>
      <dsp:spPr>
        <a:xfrm>
          <a:off x="2512800" y="642437"/>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E6B78B-9B93-4F86-BE00-EFABA411B0EE}">
      <dsp:nvSpPr>
        <dsp:cNvPr id="0" name=""/>
        <dsp:cNvSpPr/>
      </dsp:nvSpPr>
      <dsp:spPr>
        <a:xfrm>
          <a:off x="134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Margins profit margin on goods are 1-2%</a:t>
          </a:r>
        </a:p>
      </dsp:txBody>
      <dsp:txXfrm>
        <a:off x="1342800" y="3054438"/>
        <a:ext cx="3600000" cy="720000"/>
      </dsp:txXfrm>
    </dsp:sp>
    <dsp:sp modelId="{01571918-39F3-4007-AEDB-C7E93E3A62C0}">
      <dsp:nvSpPr>
        <dsp:cNvPr id="0" name=""/>
        <dsp:cNvSpPr/>
      </dsp:nvSpPr>
      <dsp:spPr>
        <a:xfrm>
          <a:off x="6274800" y="174437"/>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C3C813-4178-4172-A19B-EFA3DFBF5AC7}">
      <dsp:nvSpPr>
        <dsp:cNvPr id="0" name=""/>
        <dsp:cNvSpPr/>
      </dsp:nvSpPr>
      <dsp:spPr>
        <a:xfrm>
          <a:off x="6742800" y="642437"/>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18842B-619D-4B82-8F4F-736B6D1CD76F}">
      <dsp:nvSpPr>
        <dsp:cNvPr id="0" name=""/>
        <dsp:cNvSpPr/>
      </dsp:nvSpPr>
      <dsp:spPr>
        <a:xfrm>
          <a:off x="557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High fixed costs limited downside protection</a:t>
          </a:r>
        </a:p>
      </dsp:txBody>
      <dsp:txXfrm>
        <a:off x="5572800" y="3054438"/>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487B2-3DCC-4365-9593-6A00BFFEFDEF}"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45880-C830-4727-98AA-F3C5EFB7A611}" type="slidenum">
              <a:rPr lang="en-US" smtClean="0"/>
              <a:t>‹#›</a:t>
            </a:fld>
            <a:endParaRPr lang="en-US"/>
          </a:p>
        </p:txBody>
      </p:sp>
    </p:spTree>
    <p:extLst>
      <p:ext uri="{BB962C8B-B14F-4D97-AF65-F5344CB8AC3E}">
        <p14:creationId xmlns:p14="http://schemas.microsoft.com/office/powerpoint/2010/main" val="238629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45880-C830-4727-98AA-F3C5EFB7A611}" type="slidenum">
              <a:rPr lang="en-US" smtClean="0"/>
              <a:t>1</a:t>
            </a:fld>
            <a:endParaRPr lang="en-US"/>
          </a:p>
        </p:txBody>
      </p:sp>
    </p:spTree>
    <p:extLst>
      <p:ext uri="{BB962C8B-B14F-4D97-AF65-F5344CB8AC3E}">
        <p14:creationId xmlns:p14="http://schemas.microsoft.com/office/powerpoint/2010/main" val="3571966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CABF3-CB8C-0208-9C76-EAE22CE0E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6DA1F-843B-32B4-6542-8078C99F9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4BE15-3937-DE78-70BC-004BE0357DE2}"/>
              </a:ext>
            </a:extLst>
          </p:cNvPr>
          <p:cNvSpPr>
            <a:spLocks noGrp="1"/>
          </p:cNvSpPr>
          <p:nvPr>
            <p:ph type="body" idx="1"/>
          </p:nvPr>
        </p:nvSpPr>
        <p:spPr/>
        <p:txBody>
          <a:bodyPr/>
          <a:lstStyle/>
          <a:p>
            <a:pPr marL="228600" indent="-228600">
              <a:buAutoNum type="arabicPeriod"/>
            </a:pPr>
            <a:endParaRPr lang="en-US"/>
          </a:p>
        </p:txBody>
      </p:sp>
      <p:sp>
        <p:nvSpPr>
          <p:cNvPr id="4" name="Slide Number Placeholder 3">
            <a:extLst>
              <a:ext uri="{FF2B5EF4-FFF2-40B4-BE49-F238E27FC236}">
                <a16:creationId xmlns:a16="http://schemas.microsoft.com/office/drawing/2014/main" id="{47B0520F-DBDF-F455-1535-2E916012A35E}"/>
              </a:ext>
            </a:extLst>
          </p:cNvPr>
          <p:cNvSpPr>
            <a:spLocks noGrp="1"/>
          </p:cNvSpPr>
          <p:nvPr>
            <p:ph type="sldNum" sz="quarter" idx="5"/>
          </p:nvPr>
        </p:nvSpPr>
        <p:spPr/>
        <p:txBody>
          <a:bodyPr/>
          <a:lstStyle/>
          <a:p>
            <a:fld id="{CB945880-C830-4727-98AA-F3C5EFB7A611}" type="slidenum">
              <a:rPr lang="en-US" smtClean="0"/>
              <a:t>25</a:t>
            </a:fld>
            <a:endParaRPr lang="en-US"/>
          </a:p>
        </p:txBody>
      </p:sp>
    </p:spTree>
    <p:extLst>
      <p:ext uri="{BB962C8B-B14F-4D97-AF65-F5344CB8AC3E}">
        <p14:creationId xmlns:p14="http://schemas.microsoft.com/office/powerpoint/2010/main" val="33362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0A290-E376-D128-73F2-F17F386A6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DBA967-5B79-851F-2DE7-856472C8E2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5797D3-1774-9CA3-840B-9F5CFCA00FB2}"/>
              </a:ext>
            </a:extLst>
          </p:cNvPr>
          <p:cNvSpPr>
            <a:spLocks noGrp="1"/>
          </p:cNvSpPr>
          <p:nvPr>
            <p:ph type="body" idx="1"/>
          </p:nvPr>
        </p:nvSpPr>
        <p:spPr/>
        <p:txBody>
          <a:bodyPr/>
          <a:lstStyle/>
          <a:p>
            <a:pPr marL="228600" indent="-228600">
              <a:buAutoNum type="arabicPeriod"/>
            </a:pPr>
            <a:endParaRPr lang="en-US"/>
          </a:p>
        </p:txBody>
      </p:sp>
      <p:sp>
        <p:nvSpPr>
          <p:cNvPr id="4" name="Slide Number Placeholder 3">
            <a:extLst>
              <a:ext uri="{FF2B5EF4-FFF2-40B4-BE49-F238E27FC236}">
                <a16:creationId xmlns:a16="http://schemas.microsoft.com/office/drawing/2014/main" id="{6B1C5211-03E4-9282-733C-C3265AEBDE1D}"/>
              </a:ext>
            </a:extLst>
          </p:cNvPr>
          <p:cNvSpPr>
            <a:spLocks noGrp="1"/>
          </p:cNvSpPr>
          <p:nvPr>
            <p:ph type="sldNum" sz="quarter" idx="5"/>
          </p:nvPr>
        </p:nvSpPr>
        <p:spPr/>
        <p:txBody>
          <a:bodyPr/>
          <a:lstStyle/>
          <a:p>
            <a:fld id="{CB945880-C830-4727-98AA-F3C5EFB7A611}" type="slidenum">
              <a:rPr lang="en-US" smtClean="0"/>
              <a:t>26</a:t>
            </a:fld>
            <a:endParaRPr lang="en-US"/>
          </a:p>
        </p:txBody>
      </p:sp>
    </p:spTree>
    <p:extLst>
      <p:ext uri="{BB962C8B-B14F-4D97-AF65-F5344CB8AC3E}">
        <p14:creationId xmlns:p14="http://schemas.microsoft.com/office/powerpoint/2010/main" val="3118593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9137A-E141-AA01-73E4-08CA7B9AF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332B17-8AFC-9287-7DC6-10B6EB8C5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5A31A-2C5C-6C99-A29D-18B102C2F9CA}"/>
              </a:ext>
            </a:extLst>
          </p:cNvPr>
          <p:cNvSpPr>
            <a:spLocks noGrp="1"/>
          </p:cNvSpPr>
          <p:nvPr>
            <p:ph type="body" idx="1"/>
          </p:nvPr>
        </p:nvSpPr>
        <p:spPr/>
        <p:txBody>
          <a:bodyPr/>
          <a:lstStyle/>
          <a:p>
            <a:pPr marL="228600" indent="-228600">
              <a:buAutoNum type="arabicPeriod"/>
            </a:pPr>
            <a:endParaRPr lang="en-US"/>
          </a:p>
        </p:txBody>
      </p:sp>
      <p:sp>
        <p:nvSpPr>
          <p:cNvPr id="4" name="Slide Number Placeholder 3">
            <a:extLst>
              <a:ext uri="{FF2B5EF4-FFF2-40B4-BE49-F238E27FC236}">
                <a16:creationId xmlns:a16="http://schemas.microsoft.com/office/drawing/2014/main" id="{D5B024E1-35BC-6B59-0849-3526E5594B12}"/>
              </a:ext>
            </a:extLst>
          </p:cNvPr>
          <p:cNvSpPr>
            <a:spLocks noGrp="1"/>
          </p:cNvSpPr>
          <p:nvPr>
            <p:ph type="sldNum" sz="quarter" idx="5"/>
          </p:nvPr>
        </p:nvSpPr>
        <p:spPr/>
        <p:txBody>
          <a:bodyPr/>
          <a:lstStyle/>
          <a:p>
            <a:fld id="{CB945880-C830-4727-98AA-F3C5EFB7A611}" type="slidenum">
              <a:rPr lang="en-US" smtClean="0"/>
              <a:t>27</a:t>
            </a:fld>
            <a:endParaRPr lang="en-US"/>
          </a:p>
        </p:txBody>
      </p:sp>
    </p:spTree>
    <p:extLst>
      <p:ext uri="{BB962C8B-B14F-4D97-AF65-F5344CB8AC3E}">
        <p14:creationId xmlns:p14="http://schemas.microsoft.com/office/powerpoint/2010/main" val="2701425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AEEFE-8CA3-3CE1-A6E8-8B57D3473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37F9C-08A0-0A0B-6FF9-B999A00F40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9672F8-B58D-AC0D-31A7-DBA033540033}"/>
              </a:ext>
            </a:extLst>
          </p:cNvPr>
          <p:cNvSpPr>
            <a:spLocks noGrp="1"/>
          </p:cNvSpPr>
          <p:nvPr>
            <p:ph type="body" idx="1"/>
          </p:nvPr>
        </p:nvSpPr>
        <p:spPr/>
        <p:txBody>
          <a:bodyPr/>
          <a:lstStyle/>
          <a:p>
            <a:pPr marL="228600" indent="-228600">
              <a:buAutoNum type="arabicPeriod"/>
            </a:pPr>
            <a:endParaRPr lang="en-US"/>
          </a:p>
        </p:txBody>
      </p:sp>
      <p:sp>
        <p:nvSpPr>
          <p:cNvPr id="4" name="Slide Number Placeholder 3">
            <a:extLst>
              <a:ext uri="{FF2B5EF4-FFF2-40B4-BE49-F238E27FC236}">
                <a16:creationId xmlns:a16="http://schemas.microsoft.com/office/drawing/2014/main" id="{2BFF1C50-11FA-4781-EF0F-94E80F176584}"/>
              </a:ext>
            </a:extLst>
          </p:cNvPr>
          <p:cNvSpPr>
            <a:spLocks noGrp="1"/>
          </p:cNvSpPr>
          <p:nvPr>
            <p:ph type="sldNum" sz="quarter" idx="5"/>
          </p:nvPr>
        </p:nvSpPr>
        <p:spPr/>
        <p:txBody>
          <a:bodyPr/>
          <a:lstStyle/>
          <a:p>
            <a:fld id="{CB945880-C830-4727-98AA-F3C5EFB7A611}" type="slidenum">
              <a:rPr lang="en-US" smtClean="0"/>
              <a:t>28</a:t>
            </a:fld>
            <a:endParaRPr lang="en-US"/>
          </a:p>
        </p:txBody>
      </p:sp>
    </p:spTree>
    <p:extLst>
      <p:ext uri="{BB962C8B-B14F-4D97-AF65-F5344CB8AC3E}">
        <p14:creationId xmlns:p14="http://schemas.microsoft.com/office/powerpoint/2010/main" val="1386424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E3307-E507-F0A8-95F1-FD0984F77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9FFB56-3D4E-FAF6-DA38-4B1580D654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DA4E8-942F-15C4-061D-444C2EBB9844}"/>
              </a:ext>
            </a:extLst>
          </p:cNvPr>
          <p:cNvSpPr>
            <a:spLocks noGrp="1"/>
          </p:cNvSpPr>
          <p:nvPr>
            <p:ph type="body" idx="1"/>
          </p:nvPr>
        </p:nvSpPr>
        <p:spPr/>
        <p:txBody>
          <a:bodyPr/>
          <a:lstStyle/>
          <a:p>
            <a:r>
              <a:rPr lang="en-US" b="1"/>
              <a:t>Digital Gap:</a:t>
            </a:r>
            <a:br>
              <a:rPr lang="en-US"/>
            </a:br>
            <a:r>
              <a:rPr lang="en-US"/>
              <a:t>Capitalize on Costco’s relative technological gap by developing a more seamless and user-friendly digital shopping experience. This includes investing in robust e-commerce capabilities such as home delivery, curbside pickup, and mobile features like scan-and-go to reduce in-store friction. Many competitors, including Sam’s Club and Target, have already adopted these technologies and are meeting customer expectations for speed and convenience. By prioritizing digital innovation, the firm can attract tech-savvy consumers and better serve customers who prefer omnichannel shopping options.</a:t>
            </a:r>
          </a:p>
          <a:p>
            <a:r>
              <a:rPr lang="en-US" b="1"/>
              <a:t>Demographic Strategy:</a:t>
            </a:r>
            <a:br>
              <a:rPr lang="en-US"/>
            </a:br>
            <a:r>
              <a:rPr lang="en-US"/>
              <a:t>Rather than imitating Costco’s bulk-purchase model, which may be less appealing to younger shoppers or smaller households with limited storage space, the company should focus on offering products in smaller, more flexible package sizes. This approach aligns with the preferences of younger consumers, urban residents, and first-time households who value convenience, affordability, and reduced waste. Tailoring product sizes to this demographic can broaden the customer base and differentiate the firm from Costco’s traditional warehouse model.</a:t>
            </a:r>
          </a:p>
          <a:p>
            <a:r>
              <a:rPr lang="en-US" b="1"/>
              <a:t>Supply Chain Reliance:</a:t>
            </a:r>
            <a:br>
              <a:rPr lang="en-US"/>
            </a:br>
            <a:r>
              <a:rPr lang="en-US"/>
              <a:t>Expand the assortment of SKUs to provide customers with a wider range of choices and reduce dependence on single suppliers. A broader product mix increases the likelihood that customers can find exactly what they are looking for and helps mitigate the risk of stockouts caused by supplier disruptions. Even when a specific item is unavailable, having close substitutes ensures customers still have viable purchasing options, improving satisfaction and maintaining sales continuity.</a:t>
            </a:r>
          </a:p>
          <a:p>
            <a:r>
              <a:rPr lang="en-US" b="1"/>
              <a:t>Geographic Expansion:</a:t>
            </a:r>
            <a:br>
              <a:rPr lang="en-US"/>
            </a:br>
            <a:r>
              <a:rPr lang="en-US"/>
              <a:t>Pursue growth opportunities in regions where Costco has limited market penetration, particularly outside of North America. By entering underserved international markets, the company can avoid direct competition while capturing new demand. Success in these regions will require adapting product offerings, pricing, and marketing strategies to local consumer preferences and cultural norms. Understanding regional tastes and shopping behaviors can create a strong competitive advantage and support long-term global growth.</a:t>
            </a:r>
          </a:p>
          <a:p>
            <a:pPr marL="228600" indent="-228600">
              <a:buAutoNum type="arabicPeriod"/>
            </a:pPr>
            <a:endParaRPr lang="en-US"/>
          </a:p>
        </p:txBody>
      </p:sp>
      <p:sp>
        <p:nvSpPr>
          <p:cNvPr id="4" name="Slide Number Placeholder 3">
            <a:extLst>
              <a:ext uri="{FF2B5EF4-FFF2-40B4-BE49-F238E27FC236}">
                <a16:creationId xmlns:a16="http://schemas.microsoft.com/office/drawing/2014/main" id="{5E73CCBF-170F-7A83-7BA1-BD70345B84D6}"/>
              </a:ext>
            </a:extLst>
          </p:cNvPr>
          <p:cNvSpPr>
            <a:spLocks noGrp="1"/>
          </p:cNvSpPr>
          <p:nvPr>
            <p:ph type="sldNum" sz="quarter" idx="5"/>
          </p:nvPr>
        </p:nvSpPr>
        <p:spPr/>
        <p:txBody>
          <a:bodyPr/>
          <a:lstStyle/>
          <a:p>
            <a:fld id="{CB945880-C830-4727-98AA-F3C5EFB7A611}" type="slidenum">
              <a:rPr lang="en-US" smtClean="0"/>
              <a:t>29</a:t>
            </a:fld>
            <a:endParaRPr lang="en-US"/>
          </a:p>
        </p:txBody>
      </p:sp>
    </p:spTree>
    <p:extLst>
      <p:ext uri="{BB962C8B-B14F-4D97-AF65-F5344CB8AC3E}">
        <p14:creationId xmlns:p14="http://schemas.microsoft.com/office/powerpoint/2010/main" val="3942459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45880-C830-4727-98AA-F3C5EFB7A611}" type="slidenum">
              <a:rPr lang="en-US" smtClean="0"/>
              <a:t>6</a:t>
            </a:fld>
            <a:endParaRPr lang="en-US"/>
          </a:p>
        </p:txBody>
      </p:sp>
    </p:spTree>
    <p:extLst>
      <p:ext uri="{BB962C8B-B14F-4D97-AF65-F5344CB8AC3E}">
        <p14:creationId xmlns:p14="http://schemas.microsoft.com/office/powerpoint/2010/main" val="196323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a:t>Profitability</a:t>
            </a:r>
            <a:r>
              <a:rPr lang="en-US"/>
              <a:t>: Costco's profitability stands out because of its consistency and low volatility. While it might not be the highest for each profitability measure, the low volatility and consistency makes their profitability still a strength. Additionally, their profits, while lower than some competitors, consistently increases over time. Overall, the results from the profitability measures show that Costco values sustainable, predictable profitability over short-term margins</a:t>
            </a:r>
          </a:p>
          <a:p>
            <a:pPr marL="0" indent="0">
              <a:buNone/>
            </a:pPr>
            <a:r>
              <a:rPr lang="en-US" b="1" u="sng"/>
              <a:t>Leverage</a:t>
            </a:r>
            <a:r>
              <a:rPr lang="en-US"/>
              <a:t>: The leverage ratios indicate that Costco, generally, maintains lower financial risk compared to its competitors. Based on the total debt ratio especially, it is shown that Costco relies less on debt financing, which reduces interest payments (which can be seen on their times interest earned). Although more debt financing can enhance returns during strong economic periods, it also increases risk. Therefore, Costco being more conservative when it comes to leveraging aligns with its strategy of long-term stability and risk management.</a:t>
            </a:r>
          </a:p>
          <a:p>
            <a:pPr marL="0" indent="0">
              <a:buNone/>
            </a:pPr>
            <a:r>
              <a:rPr lang="en-US" b="1" u="sng"/>
              <a:t>Efficiency</a:t>
            </a:r>
            <a:r>
              <a:rPr lang="en-US"/>
              <a:t>: Overall, Costco is extremely efficient, outperforming its competitors in three out of three of the graphs. This means that Costco has a very high inventory turnover, meaning it can convert assets into sales faster. This reinforces the idea that Costco's operational model and efficiency is an imperative competitive advantage</a:t>
            </a:r>
          </a:p>
          <a:p>
            <a:pPr marL="0" indent="0">
              <a:buNone/>
            </a:pPr>
            <a:r>
              <a:rPr lang="en-US" b="1" u="sng"/>
              <a:t>Liquidity</a:t>
            </a:r>
            <a:r>
              <a:rPr lang="en-US"/>
              <a:t>: Relative to its peers, Costco maintains a strong short-term financial position, shown by them having the highest quick ratio and cash ratio and the second highest current ratio. This means that Costco is very able to meet their short-term obligations. The results also show that Costco does a good job at balancing operational efficiency with financial flexibility, so that they could handle economic downturns well.</a:t>
            </a:r>
          </a:p>
          <a:p>
            <a:pPr marL="0" indent="0">
              <a:buNone/>
            </a:pPr>
            <a:r>
              <a:rPr lang="en-US" b="1" u="sng"/>
              <a:t>Market Value</a:t>
            </a:r>
            <a:r>
              <a:rPr lang="en-US"/>
              <a:t>: Costco's market valuation relative to its competitors performs very well. For example, their PE ratio is almost the highest and is the most consistent, meaning that investors are willing to pay more today for Costco's future earnings, which is a sign of strong and stable future growth, low risk, and predictable earnings. Additionally, Costco's has the lowest dividend yield, which likely means that their stock price has risen faster than its dividends and Costco reinvests into their operations and prioritizes growth.</a:t>
            </a:r>
          </a:p>
          <a:p>
            <a:pPr marL="0" indent="0">
              <a:buNone/>
            </a:pPr>
            <a:r>
              <a:rPr lang="en-US" b="1" u="sng"/>
              <a:t>Overall</a:t>
            </a:r>
            <a:r>
              <a:rPr lang="en-US"/>
              <a:t>: Costco outperforms its competition not by maximizing short-term profitability, but by being focused on the long run, performing consistently, operational efficiency, and conservative financial structure. Costco's stability and long-term value creation explains their strong market valuation compared to its competitors.</a:t>
            </a:r>
          </a:p>
          <a:p>
            <a:endParaRPr lang="en-US"/>
          </a:p>
        </p:txBody>
      </p:sp>
      <p:sp>
        <p:nvSpPr>
          <p:cNvPr id="4" name="Slide Number Placeholder 3"/>
          <p:cNvSpPr>
            <a:spLocks noGrp="1"/>
          </p:cNvSpPr>
          <p:nvPr>
            <p:ph type="sldNum" sz="quarter" idx="5"/>
          </p:nvPr>
        </p:nvSpPr>
        <p:spPr/>
        <p:txBody>
          <a:bodyPr/>
          <a:lstStyle/>
          <a:p>
            <a:fld id="{CB945880-C830-4727-98AA-F3C5EFB7A611}" type="slidenum">
              <a:rPr lang="en-US" smtClean="0"/>
              <a:t>7</a:t>
            </a:fld>
            <a:endParaRPr lang="en-US"/>
          </a:p>
        </p:txBody>
      </p:sp>
    </p:spTree>
    <p:extLst>
      <p:ext uri="{BB962C8B-B14F-4D97-AF65-F5344CB8AC3E}">
        <p14:creationId xmlns:p14="http://schemas.microsoft.com/office/powerpoint/2010/main" val="316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To understand Costco more, we have to look at the four strategic pillars.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First</a:t>
            </a:r>
            <a:r>
              <a:rPr lang="en-US" sz="1200" b="1" u="sng" kern="1200">
                <a:solidFill>
                  <a:schemeClr val="tx1"/>
                </a:solidFill>
                <a:effectLst/>
                <a:latin typeface="+mn-lt"/>
                <a:ea typeface="+mn-ea"/>
                <a:cs typeface="+mn-cs"/>
              </a:rPr>
              <a:t>, Membership Model</a:t>
            </a:r>
            <a:r>
              <a:rPr lang="en-US" sz="1200" kern="1200">
                <a:solidFill>
                  <a:schemeClr val="tx1"/>
                </a:solidFill>
                <a:effectLst/>
                <a:latin typeface="+mn-lt"/>
                <a:ea typeface="+mn-ea"/>
                <a:cs typeface="+mn-cs"/>
              </a:rPr>
              <a:t>: Costco isn’t just a store; it’s a subscription service. Membership fees account for the vast majority of their operating profit. This ‘pre-paid’ revenue allows them to sell high-quality goods almost at cost.</a:t>
            </a:r>
          </a:p>
          <a:p>
            <a:r>
              <a:rPr lang="en-US" sz="1200" kern="1200">
                <a:solidFill>
                  <a:schemeClr val="tx1"/>
                </a:solidFill>
                <a:effectLst/>
                <a:latin typeface="+mn-lt"/>
                <a:ea typeface="+mn-ea"/>
                <a:cs typeface="+mn-cs"/>
              </a:rPr>
              <a:t>Second</a:t>
            </a:r>
            <a:r>
              <a:rPr lang="en-US" sz="1200" b="1" u="sng" kern="1200">
                <a:solidFill>
                  <a:schemeClr val="tx1"/>
                </a:solidFill>
                <a:effectLst/>
                <a:latin typeface="+mn-lt"/>
                <a:ea typeface="+mn-ea"/>
                <a:cs typeface="+mn-cs"/>
              </a:rPr>
              <a:t>, Low Product Markup: </a:t>
            </a:r>
            <a:r>
              <a:rPr lang="en-US" sz="1200" kern="1200">
                <a:solidFill>
                  <a:schemeClr val="tx1"/>
                </a:solidFill>
                <a:effectLst/>
                <a:latin typeface="+mn-lt"/>
                <a:ea typeface="+mn-ea"/>
                <a:cs typeface="+mn-cs"/>
              </a:rPr>
              <a:t>Costco doesn’t just match prices: they set them. They have a rule; no item is marked up more than 14%, while traditional retailers mark up their items from 20-40%. </a:t>
            </a:r>
          </a:p>
          <a:p>
            <a:r>
              <a:rPr lang="en-US" sz="1200" kern="1200">
                <a:solidFill>
                  <a:schemeClr val="tx1"/>
                </a:solidFill>
                <a:effectLst/>
                <a:latin typeface="+mn-lt"/>
                <a:ea typeface="+mn-ea"/>
                <a:cs typeface="+mn-cs"/>
              </a:rPr>
              <a:t>Third</a:t>
            </a:r>
            <a:r>
              <a:rPr lang="en-US" sz="1200" b="1" u="sng" kern="1200">
                <a:solidFill>
                  <a:schemeClr val="tx1"/>
                </a:solidFill>
                <a:effectLst/>
                <a:latin typeface="+mn-lt"/>
                <a:ea typeface="+mn-ea"/>
                <a:cs typeface="+mn-cs"/>
              </a:rPr>
              <a:t>, Limited Selection Strategy</a:t>
            </a:r>
            <a:r>
              <a:rPr lang="en-US" sz="1200" kern="1200">
                <a:solidFill>
                  <a:schemeClr val="tx1"/>
                </a:solidFill>
                <a:effectLst/>
                <a:latin typeface="+mn-lt"/>
                <a:ea typeface="+mn-ea"/>
                <a:cs typeface="+mn-cs"/>
              </a:rPr>
              <a:t>: Costco offers a limited selection of 4,000 SKUs. By narrowing the choice, they maximize their buying power. When Costco buys, they buy so much of one single item that they can effectively dictate the price to the supplier. </a:t>
            </a:r>
          </a:p>
          <a:p>
            <a:r>
              <a:rPr lang="en-US" sz="1200" kern="1200">
                <a:solidFill>
                  <a:schemeClr val="tx1"/>
                </a:solidFill>
                <a:effectLst/>
                <a:latin typeface="+mn-lt"/>
                <a:ea typeface="+mn-ea"/>
                <a:cs typeface="+mn-cs"/>
              </a:rPr>
              <a:t>Finally</a:t>
            </a:r>
            <a:r>
              <a:rPr lang="en-US" sz="1200" b="1" u="sng" kern="1200">
                <a:solidFill>
                  <a:schemeClr val="tx1"/>
                </a:solidFill>
                <a:effectLst/>
                <a:latin typeface="+mn-lt"/>
                <a:ea typeface="+mn-ea"/>
                <a:cs typeface="+mn-cs"/>
              </a:rPr>
              <a:t>, Bulk Purchasing Advantages</a:t>
            </a:r>
            <a:r>
              <a:rPr lang="en-US" sz="1200" kern="1200">
                <a:solidFill>
                  <a:schemeClr val="tx1"/>
                </a:solidFill>
                <a:effectLst/>
                <a:latin typeface="+mn-lt"/>
                <a:ea typeface="+mn-ea"/>
                <a:cs typeface="+mn-cs"/>
              </a:rPr>
              <a:t>: By selling in bulk, they move products 2x faster than rivals. They often sell an item and get paid by a member before they even have to pay the supplier.  </a:t>
            </a:r>
          </a:p>
        </p:txBody>
      </p:sp>
      <p:sp>
        <p:nvSpPr>
          <p:cNvPr id="4" name="Slide Number Placeholder 3"/>
          <p:cNvSpPr>
            <a:spLocks noGrp="1"/>
          </p:cNvSpPr>
          <p:nvPr>
            <p:ph type="sldNum" sz="quarter" idx="5"/>
          </p:nvPr>
        </p:nvSpPr>
        <p:spPr/>
        <p:txBody>
          <a:bodyPr/>
          <a:lstStyle/>
          <a:p>
            <a:fld id="{CB945880-C830-4727-98AA-F3C5EFB7A611}" type="slidenum">
              <a:rPr lang="en-US" smtClean="0"/>
              <a:t>19</a:t>
            </a:fld>
            <a:endParaRPr lang="en-US"/>
          </a:p>
        </p:txBody>
      </p:sp>
    </p:spTree>
    <p:extLst>
      <p:ext uri="{BB962C8B-B14F-4D97-AF65-F5344CB8AC3E}">
        <p14:creationId xmlns:p14="http://schemas.microsoft.com/office/powerpoint/2010/main" val="304965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This leads us to their core strengths.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biggest is </a:t>
            </a:r>
            <a:r>
              <a:rPr lang="en-US" sz="1200" b="1" u="sng" kern="1200">
                <a:solidFill>
                  <a:schemeClr val="tx1"/>
                </a:solidFill>
                <a:effectLst/>
                <a:latin typeface="+mn-lt"/>
                <a:ea typeface="+mn-ea"/>
                <a:cs typeface="+mn-cs"/>
              </a:rPr>
              <a:t>Loyalty</a:t>
            </a:r>
            <a:r>
              <a:rPr lang="en-US" sz="1200" kern="1200">
                <a:solidFill>
                  <a:schemeClr val="tx1"/>
                </a:solidFill>
                <a:effectLst/>
                <a:latin typeface="+mn-lt"/>
                <a:ea typeface="+mn-ea"/>
                <a:cs typeface="+mn-cs"/>
              </a:rPr>
              <a:t>: In 2026, their renewal rate is about 92%. Their profits come from membership fees. </a:t>
            </a:r>
          </a:p>
          <a:p>
            <a:r>
              <a:rPr lang="en-US" sz="1200" b="1" u="sng" kern="1200">
                <a:solidFill>
                  <a:schemeClr val="tx1"/>
                </a:solidFill>
                <a:effectLst/>
                <a:latin typeface="+mn-lt"/>
                <a:ea typeface="+mn-ea"/>
                <a:cs typeface="+mn-cs"/>
              </a:rPr>
              <a:t>Operational Speed</a:t>
            </a:r>
            <a:r>
              <a:rPr lang="en-US" sz="1200" kern="1200">
                <a:solidFill>
                  <a:schemeClr val="tx1"/>
                </a:solidFill>
                <a:effectLst/>
                <a:latin typeface="+mn-lt"/>
                <a:ea typeface="+mn-ea"/>
                <a:cs typeface="+mn-cs"/>
              </a:rPr>
              <a:t>: Costco maintains an inventory turnover of 12%. This means they sell their entire inventory about every 30 days. They’re collecting cash for members at the register at the same time, or even before the bill from the supplier is due. </a:t>
            </a:r>
          </a:p>
          <a:p>
            <a:r>
              <a:rPr lang="en-US" sz="1200" b="1" u="sng" kern="1200">
                <a:solidFill>
                  <a:schemeClr val="tx1"/>
                </a:solidFill>
                <a:effectLst/>
                <a:latin typeface="+mn-lt"/>
                <a:ea typeface="+mn-ea"/>
                <a:cs typeface="+mn-cs"/>
              </a:rPr>
              <a:t>Efficiency</a:t>
            </a:r>
            <a:r>
              <a:rPr lang="en-US" sz="1200" kern="1200">
                <a:solidFill>
                  <a:schemeClr val="tx1"/>
                </a:solidFill>
                <a:effectLst/>
                <a:latin typeface="+mn-lt"/>
                <a:ea typeface="+mn-ea"/>
                <a:cs typeface="+mn-cs"/>
              </a:rPr>
              <a:t>: Their stores are warehouses, not showrooms. Products stay on shipping pallets, eliminating the labor cost of stocking individual shelves. The employees are cross-trained as well, so they are trained to do 3 or 4 different jobs.</a:t>
            </a:r>
          </a:p>
          <a:p>
            <a:r>
              <a:rPr lang="en-US" sz="1200" b="1" u="sng" kern="1200">
                <a:solidFill>
                  <a:schemeClr val="tx1"/>
                </a:solidFill>
                <a:effectLst/>
                <a:latin typeface="+mn-lt"/>
                <a:ea typeface="+mn-ea"/>
                <a:cs typeface="+mn-cs"/>
              </a:rPr>
              <a:t>Labor Productivity</a:t>
            </a:r>
            <a:r>
              <a:rPr lang="en-US" sz="1200" kern="1200">
                <a:solidFill>
                  <a:schemeClr val="tx1"/>
                </a:solidFill>
                <a:effectLst/>
                <a:latin typeface="+mn-lt"/>
                <a:ea typeface="+mn-ea"/>
                <a:cs typeface="+mn-cs"/>
              </a:rPr>
              <a:t>: By paying the highest wages in retail, they have the lowest turnover. An experienced Costco worker is twice as productive as a new hire at a competitor, moving more merchandise per labor hour than anyone else in the industry. </a:t>
            </a:r>
          </a:p>
        </p:txBody>
      </p:sp>
      <p:sp>
        <p:nvSpPr>
          <p:cNvPr id="4" name="Slide Number Placeholder 3"/>
          <p:cNvSpPr>
            <a:spLocks noGrp="1"/>
          </p:cNvSpPr>
          <p:nvPr>
            <p:ph type="sldNum" sz="quarter" idx="5"/>
          </p:nvPr>
        </p:nvSpPr>
        <p:spPr/>
        <p:txBody>
          <a:bodyPr/>
          <a:lstStyle/>
          <a:p>
            <a:fld id="{CB945880-C830-4727-98AA-F3C5EFB7A611}" type="slidenum">
              <a:rPr lang="en-US" smtClean="0"/>
              <a:t>20</a:t>
            </a:fld>
            <a:endParaRPr lang="en-US"/>
          </a:p>
        </p:txBody>
      </p:sp>
    </p:spTree>
    <p:extLst>
      <p:ext uri="{BB962C8B-B14F-4D97-AF65-F5344CB8AC3E}">
        <p14:creationId xmlns:p14="http://schemas.microsoft.com/office/powerpoint/2010/main" val="453084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C1355-2650-B566-8489-4356CEEEF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C7D4E-AD8C-F49E-A72B-3502CBA2F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3261A-8628-4DE3-5C53-C2760E14F1A6}"/>
              </a:ext>
            </a:extLst>
          </p:cNvPr>
          <p:cNvSpPr>
            <a:spLocks noGrp="1"/>
          </p:cNvSpPr>
          <p:nvPr>
            <p:ph type="body" idx="1"/>
          </p:nvPr>
        </p:nvSpPr>
        <p:spPr/>
        <p:txBody>
          <a:bodyPr/>
          <a:lstStyle/>
          <a:p>
            <a:r>
              <a:rPr lang="en-US" sz="1200" kern="1200">
                <a:solidFill>
                  <a:schemeClr val="tx1"/>
                </a:solidFill>
                <a:effectLst/>
                <a:latin typeface="+mn-lt"/>
                <a:ea typeface="+mn-ea"/>
                <a:cs typeface="+mn-cs"/>
              </a:rPr>
              <a:t>However, no company is perfect. Costco’s model is built on you walking into a warehouse. They have been slower than Amazon and Walmart in overall digital infrastructure and speed.</a:t>
            </a:r>
          </a:p>
          <a:p>
            <a:endParaRPr lang="en-US" sz="1200" kern="1200">
              <a:solidFill>
                <a:schemeClr val="tx1"/>
              </a:solidFill>
              <a:effectLst/>
              <a:latin typeface="+mn-lt"/>
              <a:ea typeface="+mn-ea"/>
              <a:cs typeface="+mn-cs"/>
            </a:endParaRPr>
          </a:p>
          <a:p>
            <a:r>
              <a:rPr lang="en-US" sz="1200" b="1" u="sng" kern="1200">
                <a:solidFill>
                  <a:schemeClr val="tx1"/>
                </a:solidFill>
                <a:effectLst/>
                <a:latin typeface="+mn-lt"/>
                <a:ea typeface="+mn-ea"/>
                <a:cs typeface="+mn-cs"/>
              </a:rPr>
              <a:t>Geographic: </a:t>
            </a:r>
            <a:r>
              <a:rPr lang="en-US" sz="1200" kern="1200">
                <a:solidFill>
                  <a:schemeClr val="tx1"/>
                </a:solidFill>
                <a:effectLst/>
                <a:latin typeface="+mn-lt"/>
                <a:ea typeface="+mn-ea"/>
                <a:cs typeface="+mn-cs"/>
              </a:rPr>
              <a:t>Most sales come from the U.S., Canada, and Mexico since it's most concentrated in North America, leaving them vulnerable to regional economic shifts. They don’t have enough stores in other parts of the world to make up the difference if the North American economy slows down.</a:t>
            </a:r>
          </a:p>
          <a:p>
            <a:r>
              <a:rPr lang="en-US" sz="1200" b="1" u="sng" kern="1200">
                <a:solidFill>
                  <a:schemeClr val="tx1"/>
                </a:solidFill>
                <a:effectLst/>
                <a:latin typeface="+mn-lt"/>
                <a:ea typeface="+mn-ea"/>
                <a:cs typeface="+mn-cs"/>
              </a:rPr>
              <a:t>Demographic</a:t>
            </a:r>
            <a:r>
              <a:rPr lang="en-US" sz="1200" kern="1200">
                <a:solidFill>
                  <a:schemeClr val="tx1"/>
                </a:solidFill>
                <a:effectLst/>
                <a:latin typeface="+mn-lt"/>
                <a:ea typeface="+mn-ea"/>
                <a:cs typeface="+mn-cs"/>
              </a:rPr>
              <a:t>: Costco’s bulk-buying model was built for suburban families with large garages and SUVs. However, Gen Z shoppers are increasingly moving into smaller urban apartments with zero storage space. </a:t>
            </a:r>
          </a:p>
          <a:p>
            <a:r>
              <a:rPr lang="en-US" sz="1200" b="1" u="sng" kern="1200">
                <a:solidFill>
                  <a:schemeClr val="tx1"/>
                </a:solidFill>
                <a:effectLst/>
                <a:latin typeface="+mn-lt"/>
                <a:ea typeface="+mn-ea"/>
                <a:cs typeface="+mn-cs"/>
              </a:rPr>
              <a:t>Supply Chain Reliance</a:t>
            </a:r>
            <a:r>
              <a:rPr lang="en-US" sz="1200" kern="1200">
                <a:solidFill>
                  <a:schemeClr val="tx1"/>
                </a:solidFill>
                <a:effectLst/>
                <a:latin typeface="+mn-lt"/>
                <a:ea typeface="+mn-ea"/>
                <a:cs typeface="+mn-cs"/>
              </a:rPr>
              <a:t>: Costco’s biggest strength – carrying only 4,000 SKUs—is also a major weakness. Because they have a few backups, they are dangerously dependent on a handful of major suppliers</a:t>
            </a:r>
          </a:p>
        </p:txBody>
      </p:sp>
      <p:sp>
        <p:nvSpPr>
          <p:cNvPr id="4" name="Slide Number Placeholder 3">
            <a:extLst>
              <a:ext uri="{FF2B5EF4-FFF2-40B4-BE49-F238E27FC236}">
                <a16:creationId xmlns:a16="http://schemas.microsoft.com/office/drawing/2014/main" id="{B988E7F4-5A43-F11E-A870-9FC61DC52256}"/>
              </a:ext>
            </a:extLst>
          </p:cNvPr>
          <p:cNvSpPr>
            <a:spLocks noGrp="1"/>
          </p:cNvSpPr>
          <p:nvPr>
            <p:ph type="sldNum" sz="quarter" idx="5"/>
          </p:nvPr>
        </p:nvSpPr>
        <p:spPr/>
        <p:txBody>
          <a:bodyPr/>
          <a:lstStyle/>
          <a:p>
            <a:fld id="{CB945880-C830-4727-98AA-F3C5EFB7A611}" type="slidenum">
              <a:rPr lang="en-US" smtClean="0"/>
              <a:t>21</a:t>
            </a:fld>
            <a:endParaRPr lang="en-US"/>
          </a:p>
        </p:txBody>
      </p:sp>
    </p:spTree>
    <p:extLst>
      <p:ext uri="{BB962C8B-B14F-4D97-AF65-F5344CB8AC3E}">
        <p14:creationId xmlns:p14="http://schemas.microsoft.com/office/powerpoint/2010/main" val="202177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FD601-C20E-85E0-1B4A-F406312EF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E9461-D0AD-B712-8BCD-E13B12BCD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99A1A-A138-248E-5A20-18DF7A992F7B}"/>
              </a:ext>
            </a:extLst>
          </p:cNvPr>
          <p:cNvSpPr>
            <a:spLocks noGrp="1"/>
          </p:cNvSpPr>
          <p:nvPr>
            <p:ph type="body" idx="1"/>
          </p:nvPr>
        </p:nvSpPr>
        <p:spPr/>
        <p:txBody>
          <a:bodyPr/>
          <a:lstStyle/>
          <a:p>
            <a:pPr marL="228600" indent="-228600">
              <a:buAutoNum type="arabicPeriod"/>
            </a:pPr>
            <a:endParaRPr lang="en-US"/>
          </a:p>
        </p:txBody>
      </p:sp>
      <p:sp>
        <p:nvSpPr>
          <p:cNvPr id="4" name="Slide Number Placeholder 3">
            <a:extLst>
              <a:ext uri="{FF2B5EF4-FFF2-40B4-BE49-F238E27FC236}">
                <a16:creationId xmlns:a16="http://schemas.microsoft.com/office/drawing/2014/main" id="{1F96A633-ED47-567B-4241-29227B656DCC}"/>
              </a:ext>
            </a:extLst>
          </p:cNvPr>
          <p:cNvSpPr>
            <a:spLocks noGrp="1"/>
          </p:cNvSpPr>
          <p:nvPr>
            <p:ph type="sldNum" sz="quarter" idx="5"/>
          </p:nvPr>
        </p:nvSpPr>
        <p:spPr/>
        <p:txBody>
          <a:bodyPr/>
          <a:lstStyle/>
          <a:p>
            <a:fld id="{CB945880-C830-4727-98AA-F3C5EFB7A611}" type="slidenum">
              <a:rPr lang="en-US" smtClean="0"/>
              <a:t>22</a:t>
            </a:fld>
            <a:endParaRPr lang="en-US"/>
          </a:p>
        </p:txBody>
      </p:sp>
    </p:spTree>
    <p:extLst>
      <p:ext uri="{BB962C8B-B14F-4D97-AF65-F5344CB8AC3E}">
        <p14:creationId xmlns:p14="http://schemas.microsoft.com/office/powerpoint/2010/main" val="247977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6AF6B-2103-639C-F619-3C6E9F73D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54745-3166-D995-D8D3-722364547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22AA5-8D9D-E1C3-D2D7-791BFC59C978}"/>
              </a:ext>
            </a:extLst>
          </p:cNvPr>
          <p:cNvSpPr>
            <a:spLocks noGrp="1"/>
          </p:cNvSpPr>
          <p:nvPr>
            <p:ph type="body" idx="1"/>
          </p:nvPr>
        </p:nvSpPr>
        <p:spPr/>
        <p:txBody>
          <a:bodyPr/>
          <a:lstStyle/>
          <a:p>
            <a:pPr marL="228600" indent="-228600">
              <a:buAutoNum type="arabicPeriod"/>
            </a:pPr>
            <a:endParaRPr lang="en-US"/>
          </a:p>
        </p:txBody>
      </p:sp>
      <p:sp>
        <p:nvSpPr>
          <p:cNvPr id="4" name="Slide Number Placeholder 3">
            <a:extLst>
              <a:ext uri="{FF2B5EF4-FFF2-40B4-BE49-F238E27FC236}">
                <a16:creationId xmlns:a16="http://schemas.microsoft.com/office/drawing/2014/main" id="{8CE0AD0D-8C48-3D0D-AF13-8FFDB4FA4CF1}"/>
              </a:ext>
            </a:extLst>
          </p:cNvPr>
          <p:cNvSpPr>
            <a:spLocks noGrp="1"/>
          </p:cNvSpPr>
          <p:nvPr>
            <p:ph type="sldNum" sz="quarter" idx="5"/>
          </p:nvPr>
        </p:nvSpPr>
        <p:spPr/>
        <p:txBody>
          <a:bodyPr/>
          <a:lstStyle/>
          <a:p>
            <a:fld id="{CB945880-C830-4727-98AA-F3C5EFB7A611}" type="slidenum">
              <a:rPr lang="en-US" smtClean="0"/>
              <a:t>23</a:t>
            </a:fld>
            <a:endParaRPr lang="en-US"/>
          </a:p>
        </p:txBody>
      </p:sp>
    </p:spTree>
    <p:extLst>
      <p:ext uri="{BB962C8B-B14F-4D97-AF65-F5344CB8AC3E}">
        <p14:creationId xmlns:p14="http://schemas.microsoft.com/office/powerpoint/2010/main" val="399131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A4A12-16FF-A769-8356-7EDF7FBD1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A61B3-C780-8E2B-AE26-46A80946E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C2233E-20DF-EC59-D85C-C2F6EC1AE089}"/>
              </a:ext>
            </a:extLst>
          </p:cNvPr>
          <p:cNvSpPr>
            <a:spLocks noGrp="1"/>
          </p:cNvSpPr>
          <p:nvPr>
            <p:ph type="body" idx="1"/>
          </p:nvPr>
        </p:nvSpPr>
        <p:spPr/>
        <p:txBody>
          <a:bodyPr/>
          <a:lstStyle/>
          <a:p>
            <a:pPr marL="228600" indent="-228600">
              <a:buAutoNum type="arabicPeriod"/>
            </a:pPr>
            <a:endParaRPr lang="en-US"/>
          </a:p>
        </p:txBody>
      </p:sp>
      <p:sp>
        <p:nvSpPr>
          <p:cNvPr id="4" name="Slide Number Placeholder 3">
            <a:extLst>
              <a:ext uri="{FF2B5EF4-FFF2-40B4-BE49-F238E27FC236}">
                <a16:creationId xmlns:a16="http://schemas.microsoft.com/office/drawing/2014/main" id="{CD7030C0-9785-B21A-6AAA-D9CB5A7C092B}"/>
              </a:ext>
            </a:extLst>
          </p:cNvPr>
          <p:cNvSpPr>
            <a:spLocks noGrp="1"/>
          </p:cNvSpPr>
          <p:nvPr>
            <p:ph type="sldNum" sz="quarter" idx="5"/>
          </p:nvPr>
        </p:nvSpPr>
        <p:spPr/>
        <p:txBody>
          <a:bodyPr/>
          <a:lstStyle/>
          <a:p>
            <a:fld id="{CB945880-C830-4727-98AA-F3C5EFB7A611}" type="slidenum">
              <a:rPr lang="en-US" smtClean="0"/>
              <a:t>24</a:t>
            </a:fld>
            <a:endParaRPr lang="en-US"/>
          </a:p>
        </p:txBody>
      </p:sp>
    </p:spTree>
    <p:extLst>
      <p:ext uri="{BB962C8B-B14F-4D97-AF65-F5344CB8AC3E}">
        <p14:creationId xmlns:p14="http://schemas.microsoft.com/office/powerpoint/2010/main" val="1950308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190E-565C-E272-CEF5-2532B6DBA7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52C084-5572-617A-F82E-82E111EEB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4884DB-D535-3B7A-D1A8-8DE2F3556E75}"/>
              </a:ext>
            </a:extLst>
          </p:cNvPr>
          <p:cNvSpPr>
            <a:spLocks noGrp="1"/>
          </p:cNvSpPr>
          <p:nvPr>
            <p:ph type="dt" sz="half" idx="10"/>
          </p:nvPr>
        </p:nvSpPr>
        <p:spPr/>
        <p:txBody>
          <a:bodyPr/>
          <a:lstStyle/>
          <a:p>
            <a:fld id="{FAD279FF-845E-4093-8CA7-DF5687DD4884}" type="datetimeFigureOut">
              <a:rPr lang="en-US" smtClean="0"/>
              <a:t>2/10/2026</a:t>
            </a:fld>
            <a:endParaRPr lang="en-US"/>
          </a:p>
        </p:txBody>
      </p:sp>
      <p:sp>
        <p:nvSpPr>
          <p:cNvPr id="5" name="Footer Placeholder 4">
            <a:extLst>
              <a:ext uri="{FF2B5EF4-FFF2-40B4-BE49-F238E27FC236}">
                <a16:creationId xmlns:a16="http://schemas.microsoft.com/office/drawing/2014/main" id="{8EC44642-8686-456C-A993-7A8EC3114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CD197-9456-1970-52DF-7A64EF26EF25}"/>
              </a:ext>
            </a:extLst>
          </p:cNvPr>
          <p:cNvSpPr>
            <a:spLocks noGrp="1"/>
          </p:cNvSpPr>
          <p:nvPr>
            <p:ph type="sldNum" sz="quarter" idx="12"/>
          </p:nvPr>
        </p:nvSpPr>
        <p:spPr/>
        <p:txBody>
          <a:bodyPr/>
          <a:lstStyle/>
          <a:p>
            <a:fld id="{712D8123-0F3C-464A-92E9-165ABA3FA5C4}" type="slidenum">
              <a:rPr lang="en-US" smtClean="0"/>
              <a:t>‹#›</a:t>
            </a:fld>
            <a:endParaRPr lang="en-US"/>
          </a:p>
        </p:txBody>
      </p:sp>
    </p:spTree>
    <p:extLst>
      <p:ext uri="{BB962C8B-B14F-4D97-AF65-F5344CB8AC3E}">
        <p14:creationId xmlns:p14="http://schemas.microsoft.com/office/powerpoint/2010/main" val="2656356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4A099-8077-3978-B0AC-8914E3E76F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AF8826-BE80-936B-3F36-4FAEA88434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C00DB0-4A5D-B387-9218-907EA3B6C929}"/>
              </a:ext>
            </a:extLst>
          </p:cNvPr>
          <p:cNvSpPr>
            <a:spLocks noGrp="1"/>
          </p:cNvSpPr>
          <p:nvPr>
            <p:ph type="dt" sz="half" idx="10"/>
          </p:nvPr>
        </p:nvSpPr>
        <p:spPr/>
        <p:txBody>
          <a:bodyPr/>
          <a:lstStyle/>
          <a:p>
            <a:fld id="{FAD279FF-845E-4093-8CA7-DF5687DD4884}" type="datetimeFigureOut">
              <a:rPr lang="en-US" smtClean="0"/>
              <a:t>2/10/2026</a:t>
            </a:fld>
            <a:endParaRPr lang="en-US"/>
          </a:p>
        </p:txBody>
      </p:sp>
      <p:sp>
        <p:nvSpPr>
          <p:cNvPr id="5" name="Footer Placeholder 4">
            <a:extLst>
              <a:ext uri="{FF2B5EF4-FFF2-40B4-BE49-F238E27FC236}">
                <a16:creationId xmlns:a16="http://schemas.microsoft.com/office/drawing/2014/main" id="{2DA939AF-D0FE-69CD-20A2-9C328FF96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E81C1-353A-0873-2349-D81AFD99BD99}"/>
              </a:ext>
            </a:extLst>
          </p:cNvPr>
          <p:cNvSpPr>
            <a:spLocks noGrp="1"/>
          </p:cNvSpPr>
          <p:nvPr>
            <p:ph type="sldNum" sz="quarter" idx="12"/>
          </p:nvPr>
        </p:nvSpPr>
        <p:spPr/>
        <p:txBody>
          <a:bodyPr/>
          <a:lstStyle/>
          <a:p>
            <a:fld id="{712D8123-0F3C-464A-92E9-165ABA3FA5C4}" type="slidenum">
              <a:rPr lang="en-US" smtClean="0"/>
              <a:t>‹#›</a:t>
            </a:fld>
            <a:endParaRPr lang="en-US"/>
          </a:p>
        </p:txBody>
      </p:sp>
    </p:spTree>
    <p:extLst>
      <p:ext uri="{BB962C8B-B14F-4D97-AF65-F5344CB8AC3E}">
        <p14:creationId xmlns:p14="http://schemas.microsoft.com/office/powerpoint/2010/main" val="288414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1809B-73AC-845E-3B83-AC4FEF8A59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9F5B01-E212-CF1E-FC4C-712A2782EE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25977-AB9A-4398-E002-7704F0C0922E}"/>
              </a:ext>
            </a:extLst>
          </p:cNvPr>
          <p:cNvSpPr>
            <a:spLocks noGrp="1"/>
          </p:cNvSpPr>
          <p:nvPr>
            <p:ph type="dt" sz="half" idx="10"/>
          </p:nvPr>
        </p:nvSpPr>
        <p:spPr/>
        <p:txBody>
          <a:bodyPr/>
          <a:lstStyle/>
          <a:p>
            <a:fld id="{FAD279FF-845E-4093-8CA7-DF5687DD4884}" type="datetimeFigureOut">
              <a:rPr lang="en-US" smtClean="0"/>
              <a:t>2/10/2026</a:t>
            </a:fld>
            <a:endParaRPr lang="en-US"/>
          </a:p>
        </p:txBody>
      </p:sp>
      <p:sp>
        <p:nvSpPr>
          <p:cNvPr id="5" name="Footer Placeholder 4">
            <a:extLst>
              <a:ext uri="{FF2B5EF4-FFF2-40B4-BE49-F238E27FC236}">
                <a16:creationId xmlns:a16="http://schemas.microsoft.com/office/drawing/2014/main" id="{619FD82D-F30E-CB08-4F7F-065664A4F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1804D-807D-272F-4CC9-D6E3AB4A0684}"/>
              </a:ext>
            </a:extLst>
          </p:cNvPr>
          <p:cNvSpPr>
            <a:spLocks noGrp="1"/>
          </p:cNvSpPr>
          <p:nvPr>
            <p:ph type="sldNum" sz="quarter" idx="12"/>
          </p:nvPr>
        </p:nvSpPr>
        <p:spPr/>
        <p:txBody>
          <a:bodyPr/>
          <a:lstStyle/>
          <a:p>
            <a:fld id="{712D8123-0F3C-464A-92E9-165ABA3FA5C4}" type="slidenum">
              <a:rPr lang="en-US" smtClean="0"/>
              <a:t>‹#›</a:t>
            </a:fld>
            <a:endParaRPr lang="en-US"/>
          </a:p>
        </p:txBody>
      </p:sp>
    </p:spTree>
    <p:extLst>
      <p:ext uri="{BB962C8B-B14F-4D97-AF65-F5344CB8AC3E}">
        <p14:creationId xmlns:p14="http://schemas.microsoft.com/office/powerpoint/2010/main" val="250602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C280-100A-5DFC-6407-648176B82D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8FB2EE-76A0-6F4A-BF87-CE4B2E991C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AA53A-0E8C-063A-81A9-A1A5C6AEF600}"/>
              </a:ext>
            </a:extLst>
          </p:cNvPr>
          <p:cNvSpPr>
            <a:spLocks noGrp="1"/>
          </p:cNvSpPr>
          <p:nvPr>
            <p:ph type="dt" sz="half" idx="10"/>
          </p:nvPr>
        </p:nvSpPr>
        <p:spPr/>
        <p:txBody>
          <a:bodyPr/>
          <a:lstStyle/>
          <a:p>
            <a:fld id="{FAD279FF-845E-4093-8CA7-DF5687DD4884}" type="datetimeFigureOut">
              <a:rPr lang="en-US" smtClean="0"/>
              <a:t>2/10/2026</a:t>
            </a:fld>
            <a:endParaRPr lang="en-US"/>
          </a:p>
        </p:txBody>
      </p:sp>
      <p:sp>
        <p:nvSpPr>
          <p:cNvPr id="5" name="Footer Placeholder 4">
            <a:extLst>
              <a:ext uri="{FF2B5EF4-FFF2-40B4-BE49-F238E27FC236}">
                <a16:creationId xmlns:a16="http://schemas.microsoft.com/office/drawing/2014/main" id="{E20DA75B-1696-AACD-7EFF-8717D0D1B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0494-2B3F-CC9F-8722-C7E8F902B72D}"/>
              </a:ext>
            </a:extLst>
          </p:cNvPr>
          <p:cNvSpPr>
            <a:spLocks noGrp="1"/>
          </p:cNvSpPr>
          <p:nvPr>
            <p:ph type="sldNum" sz="quarter" idx="12"/>
          </p:nvPr>
        </p:nvSpPr>
        <p:spPr/>
        <p:txBody>
          <a:bodyPr/>
          <a:lstStyle/>
          <a:p>
            <a:fld id="{712D8123-0F3C-464A-92E9-165ABA3FA5C4}" type="slidenum">
              <a:rPr lang="en-US" smtClean="0"/>
              <a:t>‹#›</a:t>
            </a:fld>
            <a:endParaRPr lang="en-US"/>
          </a:p>
        </p:txBody>
      </p:sp>
    </p:spTree>
    <p:extLst>
      <p:ext uri="{BB962C8B-B14F-4D97-AF65-F5344CB8AC3E}">
        <p14:creationId xmlns:p14="http://schemas.microsoft.com/office/powerpoint/2010/main" val="70599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DDD1-6B26-75B1-F5D9-BC17F2E7D3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8262C-7D0C-AC76-5738-6DBCA6533C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C3040-BB28-4051-AD5F-A4F51F1A44F6}"/>
              </a:ext>
            </a:extLst>
          </p:cNvPr>
          <p:cNvSpPr>
            <a:spLocks noGrp="1"/>
          </p:cNvSpPr>
          <p:nvPr>
            <p:ph type="dt" sz="half" idx="10"/>
          </p:nvPr>
        </p:nvSpPr>
        <p:spPr/>
        <p:txBody>
          <a:bodyPr/>
          <a:lstStyle/>
          <a:p>
            <a:fld id="{FAD279FF-845E-4093-8CA7-DF5687DD4884}" type="datetimeFigureOut">
              <a:rPr lang="en-US" smtClean="0"/>
              <a:t>2/10/2026</a:t>
            </a:fld>
            <a:endParaRPr lang="en-US"/>
          </a:p>
        </p:txBody>
      </p:sp>
      <p:sp>
        <p:nvSpPr>
          <p:cNvPr id="5" name="Footer Placeholder 4">
            <a:extLst>
              <a:ext uri="{FF2B5EF4-FFF2-40B4-BE49-F238E27FC236}">
                <a16:creationId xmlns:a16="http://schemas.microsoft.com/office/drawing/2014/main" id="{861CDEC9-4067-0AFB-54F2-B1D5661D8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E8BE3-0F92-2630-87F6-E3773E76215F}"/>
              </a:ext>
            </a:extLst>
          </p:cNvPr>
          <p:cNvSpPr>
            <a:spLocks noGrp="1"/>
          </p:cNvSpPr>
          <p:nvPr>
            <p:ph type="sldNum" sz="quarter" idx="12"/>
          </p:nvPr>
        </p:nvSpPr>
        <p:spPr/>
        <p:txBody>
          <a:bodyPr/>
          <a:lstStyle/>
          <a:p>
            <a:fld id="{712D8123-0F3C-464A-92E9-165ABA3FA5C4}" type="slidenum">
              <a:rPr lang="en-US" smtClean="0"/>
              <a:t>‹#›</a:t>
            </a:fld>
            <a:endParaRPr lang="en-US"/>
          </a:p>
        </p:txBody>
      </p:sp>
    </p:spTree>
    <p:extLst>
      <p:ext uri="{BB962C8B-B14F-4D97-AF65-F5344CB8AC3E}">
        <p14:creationId xmlns:p14="http://schemas.microsoft.com/office/powerpoint/2010/main" val="2662924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9437-779A-06EF-8BA1-6E8635196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3D8AE-2DBE-96AF-85CD-EBD0C0505C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7FB48-E75D-E6D2-83C7-1B202300D0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27DFFB-B14A-0F72-EEFE-C491A7D924D9}"/>
              </a:ext>
            </a:extLst>
          </p:cNvPr>
          <p:cNvSpPr>
            <a:spLocks noGrp="1"/>
          </p:cNvSpPr>
          <p:nvPr>
            <p:ph type="dt" sz="half" idx="10"/>
          </p:nvPr>
        </p:nvSpPr>
        <p:spPr/>
        <p:txBody>
          <a:bodyPr/>
          <a:lstStyle/>
          <a:p>
            <a:fld id="{FAD279FF-845E-4093-8CA7-DF5687DD4884}" type="datetimeFigureOut">
              <a:rPr lang="en-US" smtClean="0"/>
              <a:t>2/10/2026</a:t>
            </a:fld>
            <a:endParaRPr lang="en-US"/>
          </a:p>
        </p:txBody>
      </p:sp>
      <p:sp>
        <p:nvSpPr>
          <p:cNvPr id="6" name="Footer Placeholder 5">
            <a:extLst>
              <a:ext uri="{FF2B5EF4-FFF2-40B4-BE49-F238E27FC236}">
                <a16:creationId xmlns:a16="http://schemas.microsoft.com/office/drawing/2014/main" id="{1555C4F3-270F-F491-5A9E-4E66359E0F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1B4F8-C099-71EF-7FDF-05C302AC1F1D}"/>
              </a:ext>
            </a:extLst>
          </p:cNvPr>
          <p:cNvSpPr>
            <a:spLocks noGrp="1"/>
          </p:cNvSpPr>
          <p:nvPr>
            <p:ph type="sldNum" sz="quarter" idx="12"/>
          </p:nvPr>
        </p:nvSpPr>
        <p:spPr/>
        <p:txBody>
          <a:bodyPr/>
          <a:lstStyle/>
          <a:p>
            <a:fld id="{712D8123-0F3C-464A-92E9-165ABA3FA5C4}" type="slidenum">
              <a:rPr lang="en-US" smtClean="0"/>
              <a:t>‹#›</a:t>
            </a:fld>
            <a:endParaRPr lang="en-US"/>
          </a:p>
        </p:txBody>
      </p:sp>
    </p:spTree>
    <p:extLst>
      <p:ext uri="{BB962C8B-B14F-4D97-AF65-F5344CB8AC3E}">
        <p14:creationId xmlns:p14="http://schemas.microsoft.com/office/powerpoint/2010/main" val="138110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B68B-BDD4-2F72-A25C-8F82133DAB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B08B64-672F-9EDA-9704-FD54D7673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926459-6212-6912-3DD0-DF1C6D2326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29090A-4150-EA2D-9C1C-C055B9A89A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2BFB40-211E-0DE8-ADC9-2A661986F5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BBABE2-FFDC-E503-3B9B-F3F3F14BFB5E}"/>
              </a:ext>
            </a:extLst>
          </p:cNvPr>
          <p:cNvSpPr>
            <a:spLocks noGrp="1"/>
          </p:cNvSpPr>
          <p:nvPr>
            <p:ph type="dt" sz="half" idx="10"/>
          </p:nvPr>
        </p:nvSpPr>
        <p:spPr/>
        <p:txBody>
          <a:bodyPr/>
          <a:lstStyle/>
          <a:p>
            <a:fld id="{FAD279FF-845E-4093-8CA7-DF5687DD4884}" type="datetimeFigureOut">
              <a:rPr lang="en-US" smtClean="0"/>
              <a:t>2/10/2026</a:t>
            </a:fld>
            <a:endParaRPr lang="en-US"/>
          </a:p>
        </p:txBody>
      </p:sp>
      <p:sp>
        <p:nvSpPr>
          <p:cNvPr id="8" name="Footer Placeholder 7">
            <a:extLst>
              <a:ext uri="{FF2B5EF4-FFF2-40B4-BE49-F238E27FC236}">
                <a16:creationId xmlns:a16="http://schemas.microsoft.com/office/drawing/2014/main" id="{D77B71C7-E1C5-8194-8E44-3246BA0D18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264C63-6A1D-6CFB-B4C2-6C647D41F19B}"/>
              </a:ext>
            </a:extLst>
          </p:cNvPr>
          <p:cNvSpPr>
            <a:spLocks noGrp="1"/>
          </p:cNvSpPr>
          <p:nvPr>
            <p:ph type="sldNum" sz="quarter" idx="12"/>
          </p:nvPr>
        </p:nvSpPr>
        <p:spPr/>
        <p:txBody>
          <a:bodyPr/>
          <a:lstStyle/>
          <a:p>
            <a:fld id="{712D8123-0F3C-464A-92E9-165ABA3FA5C4}" type="slidenum">
              <a:rPr lang="en-US" smtClean="0"/>
              <a:t>‹#›</a:t>
            </a:fld>
            <a:endParaRPr lang="en-US"/>
          </a:p>
        </p:txBody>
      </p:sp>
    </p:spTree>
    <p:extLst>
      <p:ext uri="{BB962C8B-B14F-4D97-AF65-F5344CB8AC3E}">
        <p14:creationId xmlns:p14="http://schemas.microsoft.com/office/powerpoint/2010/main" val="257567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C50E4-270D-C1EE-EA4B-6130277AD8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63B448-1B53-169B-BF46-412F3A9D4D9C}"/>
              </a:ext>
            </a:extLst>
          </p:cNvPr>
          <p:cNvSpPr>
            <a:spLocks noGrp="1"/>
          </p:cNvSpPr>
          <p:nvPr>
            <p:ph type="dt" sz="half" idx="10"/>
          </p:nvPr>
        </p:nvSpPr>
        <p:spPr/>
        <p:txBody>
          <a:bodyPr/>
          <a:lstStyle/>
          <a:p>
            <a:fld id="{FAD279FF-845E-4093-8CA7-DF5687DD4884}" type="datetimeFigureOut">
              <a:rPr lang="en-US" smtClean="0"/>
              <a:t>2/10/2026</a:t>
            </a:fld>
            <a:endParaRPr lang="en-US"/>
          </a:p>
        </p:txBody>
      </p:sp>
      <p:sp>
        <p:nvSpPr>
          <p:cNvPr id="4" name="Footer Placeholder 3">
            <a:extLst>
              <a:ext uri="{FF2B5EF4-FFF2-40B4-BE49-F238E27FC236}">
                <a16:creationId xmlns:a16="http://schemas.microsoft.com/office/drawing/2014/main" id="{FA6B80D9-D625-B669-7B31-C215F82AAC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2DAB83-2B2C-27AF-6FD9-92EB843A22F3}"/>
              </a:ext>
            </a:extLst>
          </p:cNvPr>
          <p:cNvSpPr>
            <a:spLocks noGrp="1"/>
          </p:cNvSpPr>
          <p:nvPr>
            <p:ph type="sldNum" sz="quarter" idx="12"/>
          </p:nvPr>
        </p:nvSpPr>
        <p:spPr/>
        <p:txBody>
          <a:bodyPr/>
          <a:lstStyle/>
          <a:p>
            <a:fld id="{712D8123-0F3C-464A-92E9-165ABA3FA5C4}" type="slidenum">
              <a:rPr lang="en-US" smtClean="0"/>
              <a:t>‹#›</a:t>
            </a:fld>
            <a:endParaRPr lang="en-US"/>
          </a:p>
        </p:txBody>
      </p:sp>
    </p:spTree>
    <p:extLst>
      <p:ext uri="{BB962C8B-B14F-4D97-AF65-F5344CB8AC3E}">
        <p14:creationId xmlns:p14="http://schemas.microsoft.com/office/powerpoint/2010/main" val="3094460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D5AEA9-B02A-E571-E245-957B03C0910C}"/>
              </a:ext>
            </a:extLst>
          </p:cNvPr>
          <p:cNvSpPr>
            <a:spLocks noGrp="1"/>
          </p:cNvSpPr>
          <p:nvPr>
            <p:ph type="dt" sz="half" idx="10"/>
          </p:nvPr>
        </p:nvSpPr>
        <p:spPr/>
        <p:txBody>
          <a:bodyPr/>
          <a:lstStyle/>
          <a:p>
            <a:fld id="{FAD279FF-845E-4093-8CA7-DF5687DD4884}" type="datetimeFigureOut">
              <a:rPr lang="en-US" smtClean="0"/>
              <a:t>2/10/2026</a:t>
            </a:fld>
            <a:endParaRPr lang="en-US"/>
          </a:p>
        </p:txBody>
      </p:sp>
      <p:sp>
        <p:nvSpPr>
          <p:cNvPr id="3" name="Footer Placeholder 2">
            <a:extLst>
              <a:ext uri="{FF2B5EF4-FFF2-40B4-BE49-F238E27FC236}">
                <a16:creationId xmlns:a16="http://schemas.microsoft.com/office/drawing/2014/main" id="{E906B98E-7501-C1D5-640A-14380E3C7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825B41-7468-38EB-A5E2-7C61692A89F5}"/>
              </a:ext>
            </a:extLst>
          </p:cNvPr>
          <p:cNvSpPr>
            <a:spLocks noGrp="1"/>
          </p:cNvSpPr>
          <p:nvPr>
            <p:ph type="sldNum" sz="quarter" idx="12"/>
          </p:nvPr>
        </p:nvSpPr>
        <p:spPr/>
        <p:txBody>
          <a:bodyPr/>
          <a:lstStyle/>
          <a:p>
            <a:fld id="{712D8123-0F3C-464A-92E9-165ABA3FA5C4}" type="slidenum">
              <a:rPr lang="en-US" smtClean="0"/>
              <a:t>‹#›</a:t>
            </a:fld>
            <a:endParaRPr lang="en-US"/>
          </a:p>
        </p:txBody>
      </p:sp>
    </p:spTree>
    <p:extLst>
      <p:ext uri="{BB962C8B-B14F-4D97-AF65-F5344CB8AC3E}">
        <p14:creationId xmlns:p14="http://schemas.microsoft.com/office/powerpoint/2010/main" val="172457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D8E1-545E-56EC-3922-02BD80B3D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C8E108-7D23-628E-8E49-D929FDFB00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E166A6-1BC8-CF84-C4C5-D9600DCB2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E26B09-69A3-DF93-546D-25D02044B67F}"/>
              </a:ext>
            </a:extLst>
          </p:cNvPr>
          <p:cNvSpPr>
            <a:spLocks noGrp="1"/>
          </p:cNvSpPr>
          <p:nvPr>
            <p:ph type="dt" sz="half" idx="10"/>
          </p:nvPr>
        </p:nvSpPr>
        <p:spPr/>
        <p:txBody>
          <a:bodyPr/>
          <a:lstStyle/>
          <a:p>
            <a:fld id="{FAD279FF-845E-4093-8CA7-DF5687DD4884}" type="datetimeFigureOut">
              <a:rPr lang="en-US" smtClean="0"/>
              <a:t>2/10/2026</a:t>
            </a:fld>
            <a:endParaRPr lang="en-US"/>
          </a:p>
        </p:txBody>
      </p:sp>
      <p:sp>
        <p:nvSpPr>
          <p:cNvPr id="6" name="Footer Placeholder 5">
            <a:extLst>
              <a:ext uri="{FF2B5EF4-FFF2-40B4-BE49-F238E27FC236}">
                <a16:creationId xmlns:a16="http://schemas.microsoft.com/office/drawing/2014/main" id="{A04E69E1-25B7-C9C8-B3D2-34B2FD4840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329C50-D0F2-6829-78D3-DCC39D4AE0E6}"/>
              </a:ext>
            </a:extLst>
          </p:cNvPr>
          <p:cNvSpPr>
            <a:spLocks noGrp="1"/>
          </p:cNvSpPr>
          <p:nvPr>
            <p:ph type="sldNum" sz="quarter" idx="12"/>
          </p:nvPr>
        </p:nvSpPr>
        <p:spPr/>
        <p:txBody>
          <a:bodyPr/>
          <a:lstStyle/>
          <a:p>
            <a:fld id="{712D8123-0F3C-464A-92E9-165ABA3FA5C4}" type="slidenum">
              <a:rPr lang="en-US" smtClean="0"/>
              <a:t>‹#›</a:t>
            </a:fld>
            <a:endParaRPr lang="en-US"/>
          </a:p>
        </p:txBody>
      </p:sp>
    </p:spTree>
    <p:extLst>
      <p:ext uri="{BB962C8B-B14F-4D97-AF65-F5344CB8AC3E}">
        <p14:creationId xmlns:p14="http://schemas.microsoft.com/office/powerpoint/2010/main" val="130695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40F0-493E-3AB2-0AA2-09DA5A442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A941D6-630C-EDE2-3C07-D99B9853D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029D42-ADFE-1BB6-28A4-3C118C7FF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7DD72F-3C51-FE3E-0033-F0DA2CA0116E}"/>
              </a:ext>
            </a:extLst>
          </p:cNvPr>
          <p:cNvSpPr>
            <a:spLocks noGrp="1"/>
          </p:cNvSpPr>
          <p:nvPr>
            <p:ph type="dt" sz="half" idx="10"/>
          </p:nvPr>
        </p:nvSpPr>
        <p:spPr/>
        <p:txBody>
          <a:bodyPr/>
          <a:lstStyle/>
          <a:p>
            <a:fld id="{FAD279FF-845E-4093-8CA7-DF5687DD4884}" type="datetimeFigureOut">
              <a:rPr lang="en-US" smtClean="0"/>
              <a:t>2/10/2026</a:t>
            </a:fld>
            <a:endParaRPr lang="en-US"/>
          </a:p>
        </p:txBody>
      </p:sp>
      <p:sp>
        <p:nvSpPr>
          <p:cNvPr id="6" name="Footer Placeholder 5">
            <a:extLst>
              <a:ext uri="{FF2B5EF4-FFF2-40B4-BE49-F238E27FC236}">
                <a16:creationId xmlns:a16="http://schemas.microsoft.com/office/drawing/2014/main" id="{118A0408-E91D-35DF-DBD6-AE1E2A1422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057073-8350-098D-A212-6124E3FF7CE6}"/>
              </a:ext>
            </a:extLst>
          </p:cNvPr>
          <p:cNvSpPr>
            <a:spLocks noGrp="1"/>
          </p:cNvSpPr>
          <p:nvPr>
            <p:ph type="sldNum" sz="quarter" idx="12"/>
          </p:nvPr>
        </p:nvSpPr>
        <p:spPr/>
        <p:txBody>
          <a:bodyPr/>
          <a:lstStyle/>
          <a:p>
            <a:fld id="{712D8123-0F3C-464A-92E9-165ABA3FA5C4}" type="slidenum">
              <a:rPr lang="en-US" smtClean="0"/>
              <a:t>‹#›</a:t>
            </a:fld>
            <a:endParaRPr lang="en-US"/>
          </a:p>
        </p:txBody>
      </p:sp>
    </p:spTree>
    <p:extLst>
      <p:ext uri="{BB962C8B-B14F-4D97-AF65-F5344CB8AC3E}">
        <p14:creationId xmlns:p14="http://schemas.microsoft.com/office/powerpoint/2010/main" val="145046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94F29B-776F-D602-8C05-5DD92EE58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9C257A-73B9-B8F4-1C87-917CAE24BB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DC474-9167-4522-62D5-FD77FF975F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D279FF-845E-4093-8CA7-DF5687DD4884}" type="datetimeFigureOut">
              <a:rPr lang="en-US" smtClean="0"/>
              <a:t>2/10/2026</a:t>
            </a:fld>
            <a:endParaRPr lang="en-US"/>
          </a:p>
        </p:txBody>
      </p:sp>
      <p:sp>
        <p:nvSpPr>
          <p:cNvPr id="5" name="Footer Placeholder 4">
            <a:extLst>
              <a:ext uri="{FF2B5EF4-FFF2-40B4-BE49-F238E27FC236}">
                <a16:creationId xmlns:a16="http://schemas.microsoft.com/office/drawing/2014/main" id="{2E6E0DA2-7EAD-349C-D9D9-A6EA89C47A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BE682F5-99A5-58B3-635D-A155CBD2BE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2D8123-0F3C-464A-92E9-165ABA3FA5C4}" type="slidenum">
              <a:rPr lang="en-US" smtClean="0"/>
              <a:t>‹#›</a:t>
            </a:fld>
            <a:endParaRPr lang="en-US"/>
          </a:p>
        </p:txBody>
      </p:sp>
    </p:spTree>
    <p:extLst>
      <p:ext uri="{BB962C8B-B14F-4D97-AF65-F5344CB8AC3E}">
        <p14:creationId xmlns:p14="http://schemas.microsoft.com/office/powerpoint/2010/main" val="2475429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4E68339-1B90-44F9-BCC4-4600A6E24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DE059C-6CCA-EE74-4454-9A95DC9B9C6D}"/>
              </a:ext>
            </a:extLst>
          </p:cNvPr>
          <p:cNvSpPr>
            <a:spLocks noGrp="1"/>
          </p:cNvSpPr>
          <p:nvPr>
            <p:ph type="ctrTitle"/>
          </p:nvPr>
        </p:nvSpPr>
        <p:spPr>
          <a:xfrm>
            <a:off x="370703" y="2792627"/>
            <a:ext cx="11343501" cy="1676069"/>
          </a:xfrm>
        </p:spPr>
        <p:txBody>
          <a:bodyPr>
            <a:normAutofit fontScale="90000"/>
          </a:bodyPr>
          <a:lstStyle/>
          <a:p>
            <a:r>
              <a:rPr lang="en-US">
                <a:latin typeface="Arial Narrow" panose="020B0604020202020204" pitchFamily="34" charset="0"/>
                <a:cs typeface="Arial Narrow" panose="020B0604020202020204" pitchFamily="34" charset="0"/>
              </a:rPr>
              <a:t>Analysis:</a:t>
            </a:r>
            <a:br>
              <a:rPr lang="en-US">
                <a:latin typeface="Arial Narrow" panose="020B0604020202020204" pitchFamily="34" charset="0"/>
                <a:cs typeface="Arial Narrow" panose="020B0604020202020204" pitchFamily="34" charset="0"/>
              </a:rPr>
            </a:br>
            <a:r>
              <a:rPr lang="en-US">
                <a:latin typeface="Arial Narrow" panose="020B0604020202020204" pitchFamily="34" charset="0"/>
                <a:cs typeface="Arial Narrow" panose="020B0604020202020204" pitchFamily="34" charset="0"/>
              </a:rPr>
              <a:t>The Costco Wholesale Case</a:t>
            </a:r>
          </a:p>
        </p:txBody>
      </p:sp>
      <p:sp>
        <p:nvSpPr>
          <p:cNvPr id="3" name="Subtitle 2">
            <a:extLst>
              <a:ext uri="{FF2B5EF4-FFF2-40B4-BE49-F238E27FC236}">
                <a16:creationId xmlns:a16="http://schemas.microsoft.com/office/drawing/2014/main" id="{AC9FF07C-7CAC-FE63-28CF-11F0D4A66745}"/>
              </a:ext>
            </a:extLst>
          </p:cNvPr>
          <p:cNvSpPr>
            <a:spLocks noGrp="1"/>
          </p:cNvSpPr>
          <p:nvPr>
            <p:ph type="subTitle" idx="1"/>
          </p:nvPr>
        </p:nvSpPr>
        <p:spPr>
          <a:xfrm>
            <a:off x="1523331" y="5016962"/>
            <a:ext cx="9142288" cy="646386"/>
          </a:xfrm>
        </p:spPr>
        <p:txBody>
          <a:bodyPr>
            <a:normAutofit fontScale="77500" lnSpcReduction="20000"/>
          </a:bodyPr>
          <a:lstStyle/>
          <a:p>
            <a:r>
              <a:rPr lang="en-US">
                <a:latin typeface="Arial Narrow" panose="020B0604020202020204" pitchFamily="34" charset="0"/>
                <a:cs typeface="Arial Narrow" panose="020B0604020202020204" pitchFamily="34" charset="0"/>
              </a:rPr>
              <a:t>Net Present Legends:</a:t>
            </a:r>
          </a:p>
          <a:p>
            <a:r>
              <a:rPr lang="en-US" sz="2300">
                <a:latin typeface="Arial Narrow" panose="020B0604020202020204" pitchFamily="34" charset="0"/>
                <a:cs typeface="Arial Narrow" panose="020B0604020202020204" pitchFamily="34" charset="0"/>
              </a:rPr>
              <a:t>Alex Cox, Carson Rowenhorst, Joey Burke, Van Tling</a:t>
            </a:r>
          </a:p>
        </p:txBody>
      </p:sp>
      <p:pic>
        <p:nvPicPr>
          <p:cNvPr id="5" name="Graphic 4" descr="Money">
            <a:extLst>
              <a:ext uri="{FF2B5EF4-FFF2-40B4-BE49-F238E27FC236}">
                <a16:creationId xmlns:a16="http://schemas.microsoft.com/office/drawing/2014/main" id="{BA106A02-4C22-A290-5E6A-7EA23EED56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8070" y="1133637"/>
            <a:ext cx="1075860" cy="1075860"/>
          </a:xfrm>
          <a:prstGeom prst="rect">
            <a:avLst/>
          </a:prstGeom>
        </p:spPr>
      </p:pic>
    </p:spTree>
    <p:extLst>
      <p:ext uri="{BB962C8B-B14F-4D97-AF65-F5344CB8AC3E}">
        <p14:creationId xmlns:p14="http://schemas.microsoft.com/office/powerpoint/2010/main" val="386310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F1555-1A94-E195-3173-D4DB7AA2ECF5}"/>
            </a:ext>
          </a:extLst>
        </p:cNvPr>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A2CCE740-9742-5EE0-A870-A625E531E84F}"/>
              </a:ext>
            </a:extLst>
          </p:cNvPr>
          <p:cNvSpPr>
            <a:spLocks noGrp="1"/>
          </p:cNvSpPr>
          <p:nvPr>
            <p:ph idx="1"/>
          </p:nvPr>
        </p:nvSpPr>
        <p:spPr>
          <a:xfrm>
            <a:off x="8569295" y="1251724"/>
            <a:ext cx="3373821" cy="4354543"/>
          </a:xfrm>
        </p:spPr>
        <p:txBody>
          <a:bodyPr vert="horz" lIns="91440" tIns="45720" rIns="91440" bIns="45720" rtlCol="0" anchor="t">
            <a:noAutofit/>
          </a:bodyPr>
          <a:lstStyle/>
          <a:p>
            <a:r>
              <a:rPr lang="en-US" altLang="en-US" sz="2200">
                <a:solidFill>
                  <a:srgbClr val="000000"/>
                </a:solidFill>
              </a:rPr>
              <a:t>Costco demonstrates the strongest operating expense performance</a:t>
            </a:r>
          </a:p>
          <a:p>
            <a:pPr marL="0" indent="0">
              <a:buNone/>
            </a:pPr>
            <a:endParaRPr lang="en-US" sz="2200"/>
          </a:p>
          <a:p>
            <a:r>
              <a:rPr lang="en-US" sz="2200"/>
              <a:t>Dollar General’s rising operating expense ratio indicates weakening cost efficiency</a:t>
            </a:r>
          </a:p>
          <a:p>
            <a:pPr marL="0" indent="0">
              <a:buNone/>
            </a:pPr>
            <a:endParaRPr lang="en-US" sz="2200"/>
          </a:p>
          <a:p>
            <a:r>
              <a:rPr lang="en-US" sz="2200"/>
              <a:t>Target’s operating expense performance improves after 2020</a:t>
            </a:r>
          </a:p>
          <a:p>
            <a:endParaRPr lang="en-US" sz="2200"/>
          </a:p>
        </p:txBody>
      </p:sp>
      <p:graphicFrame>
        <p:nvGraphicFramePr>
          <p:cNvPr id="3" name="Chart 2">
            <a:extLst>
              <a:ext uri="{FF2B5EF4-FFF2-40B4-BE49-F238E27FC236}">
                <a16:creationId xmlns:a16="http://schemas.microsoft.com/office/drawing/2014/main" id="{EC809758-AF8B-3085-4E63-88AD22BAB753}"/>
              </a:ext>
            </a:extLst>
          </p:cNvPr>
          <p:cNvGraphicFramePr>
            <a:graphicFrameLocks/>
          </p:cNvGraphicFramePr>
          <p:nvPr>
            <p:extLst>
              <p:ext uri="{D42A27DB-BD31-4B8C-83A1-F6EECF244321}">
                <p14:modId xmlns:p14="http://schemas.microsoft.com/office/powerpoint/2010/main" val="1447540735"/>
              </p:ext>
            </p:extLst>
          </p:nvPr>
        </p:nvGraphicFramePr>
        <p:xfrm>
          <a:off x="248884" y="480845"/>
          <a:ext cx="8320411" cy="58963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7862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2D5AD-344C-9AB4-16A2-9262C309E0E1}"/>
            </a:ext>
          </a:extLst>
        </p:cNvPr>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D2C447D0-6ED0-110C-FBCE-D58BD341D8A4}"/>
              </a:ext>
            </a:extLst>
          </p:cNvPr>
          <p:cNvSpPr>
            <a:spLocks noGrp="1"/>
          </p:cNvSpPr>
          <p:nvPr>
            <p:ph idx="1"/>
          </p:nvPr>
        </p:nvSpPr>
        <p:spPr>
          <a:xfrm>
            <a:off x="8569295" y="1098827"/>
            <a:ext cx="3373821" cy="4660345"/>
          </a:xfrm>
        </p:spPr>
        <p:txBody>
          <a:bodyPr vert="horz" lIns="91440" tIns="45720" rIns="91440" bIns="45720" rtlCol="0" anchor="t">
            <a:noAutofit/>
          </a:bodyPr>
          <a:lstStyle/>
          <a:p>
            <a:r>
              <a:rPr lang="en-US" altLang="en-US" sz="2200">
                <a:solidFill>
                  <a:srgbClr val="000000"/>
                </a:solidFill>
              </a:rPr>
              <a:t>Dollar General delivers the strongest operating income performance overall</a:t>
            </a:r>
          </a:p>
          <a:p>
            <a:pPr marL="0" indent="0">
              <a:buNone/>
            </a:pPr>
            <a:endParaRPr lang="en-US" sz="2200"/>
          </a:p>
          <a:p>
            <a:r>
              <a:rPr lang="en-US" sz="2200"/>
              <a:t>Target’s operating income performance is the most volatile</a:t>
            </a:r>
          </a:p>
          <a:p>
            <a:pPr marL="0" indent="0">
              <a:buNone/>
            </a:pPr>
            <a:endParaRPr lang="en-US" sz="2200"/>
          </a:p>
          <a:p>
            <a:r>
              <a:rPr lang="en-US" sz="2200"/>
              <a:t>Costco’s operating income performance remains low but extremely stable</a:t>
            </a:r>
          </a:p>
          <a:p>
            <a:endParaRPr lang="en-US" sz="2200"/>
          </a:p>
        </p:txBody>
      </p:sp>
      <p:graphicFrame>
        <p:nvGraphicFramePr>
          <p:cNvPr id="2" name="Chart 1">
            <a:extLst>
              <a:ext uri="{FF2B5EF4-FFF2-40B4-BE49-F238E27FC236}">
                <a16:creationId xmlns:a16="http://schemas.microsoft.com/office/drawing/2014/main" id="{D9EFA645-E977-AA68-6AEB-3B82776106B3}"/>
              </a:ext>
            </a:extLst>
          </p:cNvPr>
          <p:cNvGraphicFramePr>
            <a:graphicFrameLocks/>
          </p:cNvGraphicFramePr>
          <p:nvPr>
            <p:extLst>
              <p:ext uri="{D42A27DB-BD31-4B8C-83A1-F6EECF244321}">
                <p14:modId xmlns:p14="http://schemas.microsoft.com/office/powerpoint/2010/main" val="27262552"/>
              </p:ext>
            </p:extLst>
          </p:nvPr>
        </p:nvGraphicFramePr>
        <p:xfrm>
          <a:off x="413735" y="471212"/>
          <a:ext cx="7973520" cy="56458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7179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B7FBD-C942-71EA-828A-9FB1A4BB7E9F}"/>
            </a:ext>
          </a:extLst>
        </p:cNvPr>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458F0931-3583-B57E-FE67-3A505FBFC041}"/>
              </a:ext>
            </a:extLst>
          </p:cNvPr>
          <p:cNvSpPr>
            <a:spLocks noGrp="1"/>
          </p:cNvSpPr>
          <p:nvPr>
            <p:ph idx="1"/>
          </p:nvPr>
        </p:nvSpPr>
        <p:spPr>
          <a:xfrm>
            <a:off x="8569295" y="1471696"/>
            <a:ext cx="3373821" cy="3914606"/>
          </a:xfrm>
        </p:spPr>
        <p:txBody>
          <a:bodyPr vert="horz" lIns="91440" tIns="45720" rIns="91440" bIns="45720" rtlCol="0" anchor="t">
            <a:noAutofit/>
          </a:bodyPr>
          <a:lstStyle/>
          <a:p>
            <a:r>
              <a:rPr lang="en-US" altLang="en-US" sz="2200">
                <a:solidFill>
                  <a:srgbClr val="000000"/>
                </a:solidFill>
              </a:rPr>
              <a:t>Costco shows the strongest financing performance</a:t>
            </a:r>
          </a:p>
          <a:p>
            <a:pPr marL="0" indent="0">
              <a:buNone/>
            </a:pPr>
            <a:endParaRPr lang="en-US" sz="2200"/>
          </a:p>
          <a:p>
            <a:r>
              <a:rPr lang="en-US" sz="2200"/>
              <a:t>Dollar General’s interest expense performance deteriorates after 2022</a:t>
            </a:r>
          </a:p>
          <a:p>
            <a:pPr marL="0" indent="0">
              <a:buNone/>
            </a:pPr>
            <a:endParaRPr lang="en-US" sz="2200"/>
          </a:p>
          <a:p>
            <a:r>
              <a:rPr lang="en-US" sz="2200"/>
              <a:t>BJ’s and Target improve financing performance over time</a:t>
            </a:r>
          </a:p>
          <a:p>
            <a:endParaRPr lang="en-US" sz="2200"/>
          </a:p>
          <a:p>
            <a:pPr marL="0" indent="0">
              <a:buNone/>
            </a:pPr>
            <a:endParaRPr lang="en-US" sz="2200"/>
          </a:p>
          <a:p>
            <a:endParaRPr lang="en-US" sz="2200"/>
          </a:p>
          <a:p>
            <a:endParaRPr lang="en-US" sz="2200"/>
          </a:p>
        </p:txBody>
      </p:sp>
      <p:graphicFrame>
        <p:nvGraphicFramePr>
          <p:cNvPr id="3" name="Chart 2">
            <a:extLst>
              <a:ext uri="{FF2B5EF4-FFF2-40B4-BE49-F238E27FC236}">
                <a16:creationId xmlns:a16="http://schemas.microsoft.com/office/drawing/2014/main" id="{5C868809-F917-2839-D511-69851E5A3D6E}"/>
              </a:ext>
            </a:extLst>
          </p:cNvPr>
          <p:cNvGraphicFramePr>
            <a:graphicFrameLocks/>
          </p:cNvGraphicFramePr>
          <p:nvPr>
            <p:extLst>
              <p:ext uri="{D42A27DB-BD31-4B8C-83A1-F6EECF244321}">
                <p14:modId xmlns:p14="http://schemas.microsoft.com/office/powerpoint/2010/main" val="2461905495"/>
              </p:ext>
            </p:extLst>
          </p:nvPr>
        </p:nvGraphicFramePr>
        <p:xfrm>
          <a:off x="360307" y="439025"/>
          <a:ext cx="8042714" cy="59799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7676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EE306-2E65-AD90-1999-0819D432EA9A}"/>
            </a:ext>
          </a:extLst>
        </p:cNvPr>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03B46469-4512-E0FE-4336-ED7C3A29AE9B}"/>
              </a:ext>
            </a:extLst>
          </p:cNvPr>
          <p:cNvSpPr>
            <a:spLocks noGrp="1"/>
          </p:cNvSpPr>
          <p:nvPr>
            <p:ph idx="1"/>
          </p:nvPr>
        </p:nvSpPr>
        <p:spPr>
          <a:xfrm>
            <a:off x="8569295" y="1113345"/>
            <a:ext cx="3373821" cy="4393076"/>
          </a:xfrm>
        </p:spPr>
        <p:txBody>
          <a:bodyPr vert="horz" lIns="91440" tIns="45720" rIns="91440" bIns="45720" rtlCol="0" anchor="t">
            <a:noAutofit/>
          </a:bodyPr>
          <a:lstStyle/>
          <a:p>
            <a:r>
              <a:rPr lang="en-US" altLang="en-US" sz="2200">
                <a:solidFill>
                  <a:srgbClr val="000000"/>
                </a:solidFill>
              </a:rPr>
              <a:t>Dollar General delivers the strongest net income performance overall</a:t>
            </a:r>
          </a:p>
          <a:p>
            <a:pPr marL="0" indent="0">
              <a:buNone/>
            </a:pPr>
            <a:endParaRPr lang="en-US" sz="2200"/>
          </a:p>
          <a:p>
            <a:r>
              <a:rPr lang="en-US" sz="2200"/>
              <a:t>Target’s net income performance is the most volatile</a:t>
            </a:r>
          </a:p>
          <a:p>
            <a:pPr marL="0" indent="0">
              <a:buNone/>
            </a:pPr>
            <a:endParaRPr lang="en-US" sz="2200"/>
          </a:p>
          <a:p>
            <a:r>
              <a:rPr lang="en-US" sz="2200"/>
              <a:t>Costco’s net income performance steadily improves over time</a:t>
            </a:r>
          </a:p>
          <a:p>
            <a:endParaRPr lang="en-US" sz="2200"/>
          </a:p>
          <a:p>
            <a:pPr marL="0" indent="0">
              <a:buNone/>
            </a:pPr>
            <a:endParaRPr lang="en-US" sz="2200"/>
          </a:p>
          <a:p>
            <a:endParaRPr lang="en-US" sz="2200"/>
          </a:p>
          <a:p>
            <a:endParaRPr lang="en-US" sz="2200"/>
          </a:p>
        </p:txBody>
      </p:sp>
      <p:graphicFrame>
        <p:nvGraphicFramePr>
          <p:cNvPr id="2" name="Chart 1">
            <a:extLst>
              <a:ext uri="{FF2B5EF4-FFF2-40B4-BE49-F238E27FC236}">
                <a16:creationId xmlns:a16="http://schemas.microsoft.com/office/drawing/2014/main" id="{E8397976-A453-06AA-07AF-F581B039C210}"/>
              </a:ext>
            </a:extLst>
          </p:cNvPr>
          <p:cNvGraphicFramePr>
            <a:graphicFrameLocks/>
          </p:cNvGraphicFramePr>
          <p:nvPr>
            <p:extLst>
              <p:ext uri="{D42A27DB-BD31-4B8C-83A1-F6EECF244321}">
                <p14:modId xmlns:p14="http://schemas.microsoft.com/office/powerpoint/2010/main" val="1284203022"/>
              </p:ext>
            </p:extLst>
          </p:nvPr>
        </p:nvGraphicFramePr>
        <p:xfrm>
          <a:off x="248884" y="439683"/>
          <a:ext cx="8106840" cy="574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9117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FFD0D-9B22-24B2-9279-30B89B63A7FB}"/>
            </a:ext>
          </a:extLst>
        </p:cNvPr>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BB49201C-967A-26F7-29E2-42372972F699}"/>
              </a:ext>
            </a:extLst>
          </p:cNvPr>
          <p:cNvSpPr>
            <a:spLocks noGrp="1"/>
          </p:cNvSpPr>
          <p:nvPr>
            <p:ph idx="1"/>
          </p:nvPr>
        </p:nvSpPr>
        <p:spPr>
          <a:xfrm>
            <a:off x="8569294" y="1232462"/>
            <a:ext cx="3373821" cy="4393076"/>
          </a:xfrm>
        </p:spPr>
        <p:txBody>
          <a:bodyPr vert="horz" lIns="91440" tIns="45720" rIns="91440" bIns="45720" rtlCol="0" anchor="t">
            <a:noAutofit/>
          </a:bodyPr>
          <a:lstStyle/>
          <a:p>
            <a:r>
              <a:rPr lang="en-US" altLang="en-US" sz="2200">
                <a:solidFill>
                  <a:srgbClr val="000000"/>
                </a:solidFill>
              </a:rPr>
              <a:t>Costco demonstrates the strongest liquidity performance</a:t>
            </a:r>
          </a:p>
          <a:p>
            <a:pPr marL="0" indent="0">
              <a:buNone/>
            </a:pPr>
            <a:endParaRPr lang="en-US" sz="2200"/>
          </a:p>
          <a:p>
            <a:r>
              <a:rPr lang="en-US" sz="2200"/>
              <a:t>Target’s cash performance is highly volatile</a:t>
            </a:r>
          </a:p>
          <a:p>
            <a:pPr marL="0" indent="0">
              <a:buNone/>
            </a:pPr>
            <a:endParaRPr lang="en-US" sz="2200"/>
          </a:p>
          <a:p>
            <a:r>
              <a:rPr lang="en-US" sz="2200"/>
              <a:t>BJ’s and Dollar General operate with minimal cash buffers</a:t>
            </a:r>
          </a:p>
          <a:p>
            <a:endParaRPr lang="en-US" sz="2200"/>
          </a:p>
          <a:p>
            <a:pPr marL="0" indent="0">
              <a:buNone/>
            </a:pPr>
            <a:endParaRPr lang="en-US" sz="2200"/>
          </a:p>
          <a:p>
            <a:endParaRPr lang="en-US" sz="2200"/>
          </a:p>
          <a:p>
            <a:endParaRPr lang="en-US" sz="2200"/>
          </a:p>
        </p:txBody>
      </p:sp>
      <p:graphicFrame>
        <p:nvGraphicFramePr>
          <p:cNvPr id="3" name="Chart 2">
            <a:extLst>
              <a:ext uri="{FF2B5EF4-FFF2-40B4-BE49-F238E27FC236}">
                <a16:creationId xmlns:a16="http://schemas.microsoft.com/office/drawing/2014/main" id="{84D06594-D3E2-1E1A-D852-5E29A4C15F58}"/>
              </a:ext>
            </a:extLst>
          </p:cNvPr>
          <p:cNvGraphicFramePr>
            <a:graphicFrameLocks/>
          </p:cNvGraphicFramePr>
          <p:nvPr>
            <p:extLst>
              <p:ext uri="{D42A27DB-BD31-4B8C-83A1-F6EECF244321}">
                <p14:modId xmlns:p14="http://schemas.microsoft.com/office/powerpoint/2010/main" val="2814319831"/>
              </p:ext>
            </p:extLst>
          </p:nvPr>
        </p:nvGraphicFramePr>
        <p:xfrm>
          <a:off x="248883" y="490264"/>
          <a:ext cx="8320411" cy="5721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672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9FBA5-B795-9256-4983-94E9BF220795}"/>
            </a:ext>
          </a:extLst>
        </p:cNvPr>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30F56C74-A100-AF50-557B-DF846165BFA2}"/>
              </a:ext>
            </a:extLst>
          </p:cNvPr>
          <p:cNvSpPr>
            <a:spLocks noGrp="1"/>
          </p:cNvSpPr>
          <p:nvPr>
            <p:ph idx="1"/>
          </p:nvPr>
        </p:nvSpPr>
        <p:spPr>
          <a:xfrm>
            <a:off x="8569293" y="1232462"/>
            <a:ext cx="3373821" cy="4393076"/>
          </a:xfrm>
        </p:spPr>
        <p:txBody>
          <a:bodyPr vert="horz" lIns="91440" tIns="45720" rIns="91440" bIns="45720" rtlCol="0" anchor="t">
            <a:noAutofit/>
          </a:bodyPr>
          <a:lstStyle/>
          <a:p>
            <a:r>
              <a:rPr lang="en-US" altLang="en-US" sz="2200">
                <a:solidFill>
                  <a:srgbClr val="000000"/>
                </a:solidFill>
              </a:rPr>
              <a:t>BJ’s exhibits the weakest working-capital performance</a:t>
            </a:r>
          </a:p>
          <a:p>
            <a:pPr marL="0" indent="0">
              <a:buNone/>
            </a:pPr>
            <a:endParaRPr lang="en-US" sz="2200"/>
          </a:p>
          <a:p>
            <a:r>
              <a:rPr lang="en-US" sz="2200"/>
              <a:t>Costco maintains strong receivables performance</a:t>
            </a:r>
          </a:p>
          <a:p>
            <a:pPr marL="0" indent="0">
              <a:buNone/>
            </a:pPr>
            <a:endParaRPr lang="en-US" sz="2200"/>
          </a:p>
          <a:p>
            <a:r>
              <a:rPr lang="en-US" sz="2200"/>
              <a:t>Dollar General shows the most efficient receivables performance</a:t>
            </a:r>
          </a:p>
          <a:p>
            <a:pPr marL="0" indent="0">
              <a:buNone/>
            </a:pPr>
            <a:endParaRPr lang="en-US" sz="2200"/>
          </a:p>
          <a:p>
            <a:endParaRPr lang="en-US" sz="2200"/>
          </a:p>
          <a:p>
            <a:endParaRPr lang="en-US" sz="2200"/>
          </a:p>
        </p:txBody>
      </p:sp>
      <p:graphicFrame>
        <p:nvGraphicFramePr>
          <p:cNvPr id="2" name="Chart 1">
            <a:extLst>
              <a:ext uri="{FF2B5EF4-FFF2-40B4-BE49-F238E27FC236}">
                <a16:creationId xmlns:a16="http://schemas.microsoft.com/office/drawing/2014/main" id="{916D6B98-A02C-B3B8-8B3A-042B91BE3797}"/>
              </a:ext>
            </a:extLst>
          </p:cNvPr>
          <p:cNvGraphicFramePr>
            <a:graphicFrameLocks/>
          </p:cNvGraphicFramePr>
          <p:nvPr>
            <p:extLst>
              <p:ext uri="{D42A27DB-BD31-4B8C-83A1-F6EECF244321}">
                <p14:modId xmlns:p14="http://schemas.microsoft.com/office/powerpoint/2010/main" val="3173603198"/>
              </p:ext>
            </p:extLst>
          </p:nvPr>
        </p:nvGraphicFramePr>
        <p:xfrm>
          <a:off x="248884" y="354724"/>
          <a:ext cx="8320409" cy="5967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2694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CF6D6-4AD2-DC08-AAE1-4A1F63EFF92B}"/>
            </a:ext>
          </a:extLst>
        </p:cNvPr>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393F1907-E689-80B8-B463-264982CB4FC8}"/>
              </a:ext>
            </a:extLst>
          </p:cNvPr>
          <p:cNvSpPr>
            <a:spLocks noGrp="1"/>
          </p:cNvSpPr>
          <p:nvPr>
            <p:ph idx="1"/>
          </p:nvPr>
        </p:nvSpPr>
        <p:spPr>
          <a:xfrm>
            <a:off x="8569294" y="1232462"/>
            <a:ext cx="3373821" cy="4393076"/>
          </a:xfrm>
        </p:spPr>
        <p:txBody>
          <a:bodyPr vert="horz" lIns="91440" tIns="45720" rIns="91440" bIns="45720" rtlCol="0" anchor="t">
            <a:noAutofit/>
          </a:bodyPr>
          <a:lstStyle/>
          <a:p>
            <a:r>
              <a:rPr lang="en-US" altLang="en-US" sz="2200">
                <a:solidFill>
                  <a:srgbClr val="000000"/>
                </a:solidFill>
              </a:rPr>
              <a:t>Target exhibits the weakest balance-sheet performance</a:t>
            </a:r>
          </a:p>
          <a:p>
            <a:pPr marL="0" indent="0">
              <a:buNone/>
            </a:pPr>
            <a:endParaRPr lang="en-US" sz="2200"/>
          </a:p>
          <a:p>
            <a:r>
              <a:rPr lang="en-US" sz="2200"/>
              <a:t>Dollar General demonstrates the strongest capital structure performance</a:t>
            </a:r>
          </a:p>
          <a:p>
            <a:pPr marL="0" indent="0">
              <a:buNone/>
            </a:pPr>
            <a:endParaRPr lang="en-US" sz="2200"/>
          </a:p>
          <a:p>
            <a:r>
              <a:rPr lang="en-US" sz="2200"/>
              <a:t>Costco’s liability performance remains moderate and stable</a:t>
            </a:r>
          </a:p>
          <a:p>
            <a:endParaRPr lang="en-US" sz="2200"/>
          </a:p>
          <a:p>
            <a:endParaRPr lang="en-US" sz="2200"/>
          </a:p>
          <a:p>
            <a:pPr marL="0" indent="0">
              <a:buNone/>
            </a:pPr>
            <a:endParaRPr lang="en-US" sz="2200"/>
          </a:p>
          <a:p>
            <a:endParaRPr lang="en-US" sz="2200"/>
          </a:p>
          <a:p>
            <a:endParaRPr lang="en-US" sz="2200"/>
          </a:p>
        </p:txBody>
      </p:sp>
      <p:sp>
        <p:nvSpPr>
          <p:cNvPr id="4" name="Rectangle 1">
            <a:extLst>
              <a:ext uri="{FF2B5EF4-FFF2-40B4-BE49-F238E27FC236}">
                <a16:creationId xmlns:a16="http://schemas.microsoft.com/office/drawing/2014/main" id="{508B5A97-3C35-73B8-A3EC-DC642AEFD3B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Chart 2">
            <a:extLst>
              <a:ext uri="{FF2B5EF4-FFF2-40B4-BE49-F238E27FC236}">
                <a16:creationId xmlns:a16="http://schemas.microsoft.com/office/drawing/2014/main" id="{1739858A-9825-D376-33BE-6ABCAF242560}"/>
              </a:ext>
            </a:extLst>
          </p:cNvPr>
          <p:cNvGraphicFramePr>
            <a:graphicFrameLocks/>
          </p:cNvGraphicFramePr>
          <p:nvPr>
            <p:extLst>
              <p:ext uri="{D42A27DB-BD31-4B8C-83A1-F6EECF244321}">
                <p14:modId xmlns:p14="http://schemas.microsoft.com/office/powerpoint/2010/main" val="1489609982"/>
              </p:ext>
            </p:extLst>
          </p:nvPr>
        </p:nvGraphicFramePr>
        <p:xfrm>
          <a:off x="248885" y="299544"/>
          <a:ext cx="8320408" cy="62431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0061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DBFCC-3324-54BA-1511-AB36F0673389}"/>
            </a:ext>
          </a:extLst>
        </p:cNvPr>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D6C490A7-C7E7-87DA-DC05-D4B8A60F0242}"/>
              </a:ext>
            </a:extLst>
          </p:cNvPr>
          <p:cNvSpPr>
            <a:spLocks noGrp="1"/>
          </p:cNvSpPr>
          <p:nvPr>
            <p:ph idx="1"/>
          </p:nvPr>
        </p:nvSpPr>
        <p:spPr>
          <a:xfrm>
            <a:off x="8569294" y="1232462"/>
            <a:ext cx="3373821" cy="4393076"/>
          </a:xfrm>
        </p:spPr>
        <p:txBody>
          <a:bodyPr vert="horz" lIns="91440" tIns="45720" rIns="91440" bIns="45720" rtlCol="0" anchor="t">
            <a:noAutofit/>
          </a:bodyPr>
          <a:lstStyle/>
          <a:p>
            <a:r>
              <a:rPr lang="en-US" altLang="en-US" sz="2200">
                <a:solidFill>
                  <a:srgbClr val="000000"/>
                </a:solidFill>
              </a:rPr>
              <a:t>Costco and Walmart exhibit the strongest equity performance</a:t>
            </a:r>
          </a:p>
          <a:p>
            <a:pPr marL="0" indent="0">
              <a:buNone/>
            </a:pPr>
            <a:endParaRPr lang="en-US" sz="2200"/>
          </a:p>
          <a:p>
            <a:r>
              <a:rPr lang="en-US" sz="2200"/>
              <a:t>BJ’s equity performance improves materially after 2020</a:t>
            </a:r>
          </a:p>
          <a:p>
            <a:pPr marL="0" indent="0">
              <a:buNone/>
            </a:pPr>
            <a:endParaRPr lang="en-US" sz="2200"/>
          </a:p>
          <a:p>
            <a:r>
              <a:rPr lang="en-US" sz="2200"/>
              <a:t>Dollar General’s equity performance deteriorates sharply after 2019</a:t>
            </a:r>
          </a:p>
          <a:p>
            <a:endParaRPr lang="en-US" sz="2200"/>
          </a:p>
          <a:p>
            <a:endParaRPr lang="en-US" sz="2200"/>
          </a:p>
          <a:p>
            <a:pPr marL="0" indent="0">
              <a:buNone/>
            </a:pPr>
            <a:endParaRPr lang="en-US" sz="2200"/>
          </a:p>
          <a:p>
            <a:endParaRPr lang="en-US" sz="2200"/>
          </a:p>
          <a:p>
            <a:endParaRPr lang="en-US" sz="2200"/>
          </a:p>
        </p:txBody>
      </p:sp>
      <p:sp>
        <p:nvSpPr>
          <p:cNvPr id="4" name="Rectangle 1">
            <a:extLst>
              <a:ext uri="{FF2B5EF4-FFF2-40B4-BE49-F238E27FC236}">
                <a16:creationId xmlns:a16="http://schemas.microsoft.com/office/drawing/2014/main" id="{FC9B390F-5689-2815-0F5B-A1FDEDEC408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Chart 1">
            <a:extLst>
              <a:ext uri="{FF2B5EF4-FFF2-40B4-BE49-F238E27FC236}">
                <a16:creationId xmlns:a16="http://schemas.microsoft.com/office/drawing/2014/main" id="{337F4713-C426-1362-6F47-2A2EA21BA0AF}"/>
              </a:ext>
            </a:extLst>
          </p:cNvPr>
          <p:cNvGraphicFramePr>
            <a:graphicFrameLocks/>
          </p:cNvGraphicFramePr>
          <p:nvPr>
            <p:extLst>
              <p:ext uri="{D42A27DB-BD31-4B8C-83A1-F6EECF244321}">
                <p14:modId xmlns:p14="http://schemas.microsoft.com/office/powerpoint/2010/main" val="1175080305"/>
              </p:ext>
            </p:extLst>
          </p:nvPr>
        </p:nvGraphicFramePr>
        <p:xfrm>
          <a:off x="363482" y="197680"/>
          <a:ext cx="8055303" cy="628194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2">
            <a:extLst>
              <a:ext uri="{FF2B5EF4-FFF2-40B4-BE49-F238E27FC236}">
                <a16:creationId xmlns:a16="http://schemas.microsoft.com/office/drawing/2014/main" id="{5552E27E-9CAB-E92B-4722-F1502099B275}"/>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6024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3BC2B3-3E87-C734-63F3-EDFAD3676D35}"/>
              </a:ext>
            </a:extLst>
          </p:cNvPr>
          <p:cNvSpPr>
            <a:spLocks noGrp="1"/>
          </p:cNvSpPr>
          <p:nvPr>
            <p:ph type="title"/>
          </p:nvPr>
        </p:nvSpPr>
        <p:spPr>
          <a:xfrm>
            <a:off x="841248" y="256032"/>
            <a:ext cx="10506456" cy="1014984"/>
          </a:xfrm>
        </p:spPr>
        <p:txBody>
          <a:bodyPr anchor="b">
            <a:normAutofit/>
          </a:bodyPr>
          <a:lstStyle/>
          <a:p>
            <a:r>
              <a:rPr lang="en-US"/>
              <a:t>Takeaways from Common-Size Charts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2">
            <a:extLst>
              <a:ext uri="{FF2B5EF4-FFF2-40B4-BE49-F238E27FC236}">
                <a16:creationId xmlns:a16="http://schemas.microsoft.com/office/drawing/2014/main" id="{3C28C46C-1413-945E-D4BE-5900C8D93B54}"/>
              </a:ext>
            </a:extLst>
          </p:cNvPr>
          <p:cNvGraphicFramePr>
            <a:graphicFrameLocks noGrp="1"/>
          </p:cNvGraphicFramePr>
          <p:nvPr>
            <p:ph idx="1"/>
            <p:extLst>
              <p:ext uri="{D42A27DB-BD31-4B8C-83A1-F6EECF244321}">
                <p14:modId xmlns:p14="http://schemas.microsoft.com/office/powerpoint/2010/main" val="383804123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0144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3D82CB-5556-A1F3-E650-138CF6EE6645}"/>
              </a:ext>
            </a:extLst>
          </p:cNvPr>
          <p:cNvSpPr>
            <a:spLocks noGrp="1"/>
          </p:cNvSpPr>
          <p:nvPr>
            <p:ph type="title"/>
          </p:nvPr>
        </p:nvSpPr>
        <p:spPr>
          <a:xfrm>
            <a:off x="572493" y="238539"/>
            <a:ext cx="11047013" cy="1434415"/>
          </a:xfrm>
        </p:spPr>
        <p:txBody>
          <a:bodyPr anchor="b">
            <a:normAutofit/>
          </a:bodyPr>
          <a:lstStyle/>
          <a:p>
            <a:pPr algn="ctr"/>
            <a:r>
              <a:rPr lang="en-US" sz="5400">
                <a:latin typeface="Arial Narrow" panose="020B0604020202020204" pitchFamily="34" charset="0"/>
                <a:cs typeface="Arial Narrow" panose="020B0604020202020204" pitchFamily="34" charset="0"/>
              </a:rPr>
              <a:t>CostCo's Current Strategies</a:t>
            </a:r>
          </a:p>
        </p:txBody>
      </p:sp>
      <p:sp>
        <p:nvSpPr>
          <p:cNvPr id="3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4B4B6BE1-1799-ADDB-09B8-7C614A322B48}"/>
              </a:ext>
            </a:extLst>
          </p:cNvPr>
          <p:cNvGraphicFramePr>
            <a:graphicFrameLocks noGrp="1"/>
          </p:cNvGraphicFramePr>
          <p:nvPr>
            <p:ph idx="1"/>
            <p:extLst>
              <p:ext uri="{D42A27DB-BD31-4B8C-83A1-F6EECF244321}">
                <p14:modId xmlns:p14="http://schemas.microsoft.com/office/powerpoint/2010/main" val="2605983149"/>
              </p:ext>
            </p:extLst>
          </p:nvPr>
        </p:nvGraphicFramePr>
        <p:xfrm>
          <a:off x="2743200" y="2148840"/>
          <a:ext cx="671355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788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50EBC9-1747-F0BF-7B47-E6965E9B4341}"/>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5500">
                <a:latin typeface="Arial Narrow" panose="020B0604020202020204" pitchFamily="34" charset="0"/>
                <a:cs typeface="Arial Narrow" panose="020B0604020202020204" pitchFamily="34" charset="0"/>
              </a:rPr>
              <a:t>Profitability</a:t>
            </a:r>
          </a:p>
        </p:txBody>
      </p:sp>
      <p:sp>
        <p:nvSpPr>
          <p:cNvPr id="1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E4D999-9370-204A-17B1-28B209940520}"/>
              </a:ext>
            </a:extLst>
          </p:cNvPr>
          <p:cNvPicPr>
            <a:picLocks noChangeAspect="1"/>
          </p:cNvPicPr>
          <p:nvPr/>
        </p:nvPicPr>
        <p:blipFill>
          <a:blip r:embed="rId2"/>
          <a:stretch>
            <a:fillRect/>
          </a:stretch>
        </p:blipFill>
        <p:spPr>
          <a:xfrm>
            <a:off x="320040" y="2805508"/>
            <a:ext cx="5614416" cy="3280000"/>
          </a:xfrm>
          <a:prstGeom prst="rect">
            <a:avLst/>
          </a:prstGeom>
        </p:spPr>
      </p:pic>
      <p:pic>
        <p:nvPicPr>
          <p:cNvPr id="5" name="Picture 4">
            <a:extLst>
              <a:ext uri="{FF2B5EF4-FFF2-40B4-BE49-F238E27FC236}">
                <a16:creationId xmlns:a16="http://schemas.microsoft.com/office/drawing/2014/main" id="{99EF2A0A-6E3B-198D-BAE1-F59E83CEAD3B}"/>
              </a:ext>
            </a:extLst>
          </p:cNvPr>
          <p:cNvPicPr>
            <a:picLocks noChangeAspect="1"/>
          </p:cNvPicPr>
          <p:nvPr/>
        </p:nvPicPr>
        <p:blipFill>
          <a:blip r:embed="rId3"/>
          <a:stretch>
            <a:fillRect/>
          </a:stretch>
        </p:blipFill>
        <p:spPr>
          <a:xfrm>
            <a:off x="6208250" y="4407109"/>
            <a:ext cx="5614416" cy="1642217"/>
          </a:xfrm>
          <a:prstGeom prst="rect">
            <a:avLst/>
          </a:prstGeom>
        </p:spPr>
      </p:pic>
      <p:pic>
        <p:nvPicPr>
          <p:cNvPr id="8" name="Picture 7">
            <a:extLst>
              <a:ext uri="{FF2B5EF4-FFF2-40B4-BE49-F238E27FC236}">
                <a16:creationId xmlns:a16="http://schemas.microsoft.com/office/drawing/2014/main" id="{EE6865B8-45E3-0DAD-07AC-19E2043A8DC4}"/>
              </a:ext>
            </a:extLst>
          </p:cNvPr>
          <p:cNvPicPr>
            <a:picLocks noChangeAspect="1"/>
          </p:cNvPicPr>
          <p:nvPr/>
        </p:nvPicPr>
        <p:blipFill rotWithShape="1">
          <a:blip r:embed="rId4"/>
          <a:srcRect l="900" t="1225" r="27396" b="25801"/>
          <a:stretch>
            <a:fillRect/>
          </a:stretch>
        </p:blipFill>
        <p:spPr>
          <a:xfrm>
            <a:off x="189186" y="283778"/>
            <a:ext cx="3171936" cy="2362305"/>
          </a:xfrm>
          <a:prstGeom prst="rect">
            <a:avLst/>
          </a:prstGeom>
        </p:spPr>
      </p:pic>
    </p:spTree>
    <p:extLst>
      <p:ext uri="{BB962C8B-B14F-4D97-AF65-F5344CB8AC3E}">
        <p14:creationId xmlns:p14="http://schemas.microsoft.com/office/powerpoint/2010/main" val="2683233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0006F-0432-D539-4B63-A9A4BC78CD5D}"/>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934BE-292A-66D8-1F5D-BA03C7A5981D}"/>
              </a:ext>
            </a:extLst>
          </p:cNvPr>
          <p:cNvSpPr>
            <a:spLocks noGrp="1"/>
          </p:cNvSpPr>
          <p:nvPr>
            <p:ph type="title"/>
          </p:nvPr>
        </p:nvSpPr>
        <p:spPr>
          <a:xfrm>
            <a:off x="838200" y="365125"/>
            <a:ext cx="10515600" cy="1325563"/>
          </a:xfrm>
        </p:spPr>
        <p:txBody>
          <a:bodyPr>
            <a:normAutofit/>
          </a:bodyPr>
          <a:lstStyle/>
          <a:p>
            <a:pPr algn="ctr"/>
            <a:r>
              <a:rPr lang="en-US" sz="5400">
                <a:latin typeface="Arial Narrow" panose="020B0604020202020204" pitchFamily="34" charset="0"/>
                <a:cs typeface="Arial Narrow" panose="020B0604020202020204" pitchFamily="34" charset="0"/>
              </a:rPr>
              <a:t>Strengths</a:t>
            </a:r>
          </a:p>
        </p:txBody>
      </p:sp>
      <p:sp>
        <p:nvSpPr>
          <p:cNvPr id="5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B684A0E8-ED57-7E7F-07A6-7EB78229A69E}"/>
              </a:ext>
            </a:extLst>
          </p:cNvPr>
          <p:cNvGraphicFramePr>
            <a:graphicFrameLocks noGrp="1"/>
          </p:cNvGraphicFramePr>
          <p:nvPr>
            <p:ph idx="1"/>
            <p:extLst>
              <p:ext uri="{D42A27DB-BD31-4B8C-83A1-F6EECF244321}">
                <p14:modId xmlns:p14="http://schemas.microsoft.com/office/powerpoint/2010/main" val="1317929745"/>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7602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1FC58E-9931-5873-4B66-1117262879DB}"/>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F80F44-A7E5-B53F-1EB9-D75F0E402665}"/>
              </a:ext>
            </a:extLst>
          </p:cNvPr>
          <p:cNvSpPr>
            <a:spLocks noGrp="1"/>
          </p:cNvSpPr>
          <p:nvPr>
            <p:ph type="title"/>
          </p:nvPr>
        </p:nvSpPr>
        <p:spPr>
          <a:xfrm>
            <a:off x="572493" y="238539"/>
            <a:ext cx="11047013" cy="1434415"/>
          </a:xfrm>
        </p:spPr>
        <p:txBody>
          <a:bodyPr anchor="b">
            <a:normAutofit/>
          </a:bodyPr>
          <a:lstStyle/>
          <a:p>
            <a:pPr algn="ctr"/>
            <a:r>
              <a:rPr lang="en-US" sz="5400">
                <a:latin typeface="Arial Narrow" panose="020B0604020202020204" pitchFamily="34" charset="0"/>
                <a:cs typeface="Arial Narrow" panose="020B0604020202020204" pitchFamily="34" charset="0"/>
              </a:rPr>
              <a:t>Weaknesses</a:t>
            </a:r>
          </a:p>
        </p:txBody>
      </p:sp>
      <p:sp>
        <p:nvSpPr>
          <p:cNvPr id="27"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4AB807E6-DD5E-EE3E-91DE-BE1DF14E03BB}"/>
              </a:ext>
            </a:extLst>
          </p:cNvPr>
          <p:cNvGraphicFramePr>
            <a:graphicFrameLocks noGrp="1"/>
          </p:cNvGraphicFramePr>
          <p:nvPr>
            <p:ph idx="1"/>
            <p:extLst>
              <p:ext uri="{D42A27DB-BD31-4B8C-83A1-F6EECF244321}">
                <p14:modId xmlns:p14="http://schemas.microsoft.com/office/powerpoint/2010/main" val="1024609190"/>
              </p:ext>
            </p:extLst>
          </p:nvPr>
        </p:nvGraphicFramePr>
        <p:xfrm>
          <a:off x="1608083" y="2148840"/>
          <a:ext cx="9254357"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0257182-857F-C220-2E42-5FADC9D54756}"/>
              </a:ext>
            </a:extLst>
          </p:cNvPr>
          <p:cNvSpPr txBox="1"/>
          <p:nvPr/>
        </p:nvSpPr>
        <p:spPr>
          <a:xfrm>
            <a:off x="-2200275" y="200025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546482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152B0C-F222-C069-3CAB-DC00B73BD38E}"/>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CA0676F-3590-0EB8-E760-4AF39FBB2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831480-41C3-2CFD-7FFF-D284E63E88AD}"/>
              </a:ext>
            </a:extLst>
          </p:cNvPr>
          <p:cNvSpPr>
            <a:spLocks noGrp="1"/>
          </p:cNvSpPr>
          <p:nvPr>
            <p:ph type="title"/>
          </p:nvPr>
        </p:nvSpPr>
        <p:spPr>
          <a:xfrm>
            <a:off x="572493" y="238539"/>
            <a:ext cx="11047013" cy="1434415"/>
          </a:xfrm>
        </p:spPr>
        <p:txBody>
          <a:bodyPr anchor="b">
            <a:normAutofit/>
          </a:bodyPr>
          <a:lstStyle/>
          <a:p>
            <a:r>
              <a:rPr lang="en-US" sz="5400">
                <a:latin typeface="Arial Narrow"/>
              </a:rPr>
              <a:t>Threats To Supermarket Industry </a:t>
            </a:r>
            <a:endParaRPr lang="en-US"/>
          </a:p>
        </p:txBody>
      </p:sp>
      <p:sp>
        <p:nvSpPr>
          <p:cNvPr id="27" name="sketch line">
            <a:extLst>
              <a:ext uri="{FF2B5EF4-FFF2-40B4-BE49-F238E27FC236}">
                <a16:creationId xmlns:a16="http://schemas.microsoft.com/office/drawing/2014/main" id="{4DA539E2-02CF-A3FD-ED1D-051B4A8B9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DF8F56C9-6D0C-9574-F9B9-65BE38F12982}"/>
              </a:ext>
            </a:extLst>
          </p:cNvPr>
          <p:cNvSpPr>
            <a:spLocks noGrp="1"/>
          </p:cNvSpPr>
          <p:nvPr>
            <p:ph idx="1"/>
          </p:nvPr>
        </p:nvSpPr>
        <p:spPr/>
        <p:txBody>
          <a:bodyPr vert="horz" lIns="91440" tIns="45720" rIns="91440" bIns="45720" rtlCol="0" anchor="t">
            <a:normAutofit/>
          </a:bodyPr>
          <a:lstStyle/>
          <a:p>
            <a:r>
              <a:rPr lang="en-US"/>
              <a:t>Low Profit Margins </a:t>
            </a:r>
          </a:p>
          <a:p>
            <a:endParaRPr lang="en-US"/>
          </a:p>
          <a:p>
            <a:r>
              <a:rPr lang="en-US"/>
              <a:t>High Dependency On Memberships </a:t>
            </a:r>
          </a:p>
          <a:p>
            <a:endParaRPr lang="en-US"/>
          </a:p>
          <a:p>
            <a:r>
              <a:rPr lang="en-US"/>
              <a:t>High Price Competition</a:t>
            </a:r>
          </a:p>
          <a:p>
            <a:endParaRPr lang="en-US"/>
          </a:p>
          <a:p>
            <a:r>
              <a:rPr lang="en-US"/>
              <a:t>Scale And Size </a:t>
            </a:r>
          </a:p>
          <a:p>
            <a:endParaRPr lang="en-US"/>
          </a:p>
          <a:p>
            <a:endParaRPr lang="en-US"/>
          </a:p>
        </p:txBody>
      </p:sp>
    </p:spTree>
    <p:extLst>
      <p:ext uri="{BB962C8B-B14F-4D97-AF65-F5344CB8AC3E}">
        <p14:creationId xmlns:p14="http://schemas.microsoft.com/office/powerpoint/2010/main" val="4034365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3A79BA-02A2-A847-A9C8-A490B70D23F2}"/>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5EAEB1-9190-DB30-9B46-2BABE32CF054}"/>
              </a:ext>
            </a:extLst>
          </p:cNvPr>
          <p:cNvSpPr>
            <a:spLocks noGrp="1"/>
          </p:cNvSpPr>
          <p:nvPr>
            <p:ph type="title"/>
          </p:nvPr>
        </p:nvSpPr>
        <p:spPr>
          <a:xfrm>
            <a:off x="838200" y="365125"/>
            <a:ext cx="10515600" cy="1325563"/>
          </a:xfrm>
        </p:spPr>
        <p:txBody>
          <a:bodyPr>
            <a:normAutofit/>
          </a:bodyPr>
          <a:lstStyle/>
          <a:p>
            <a:r>
              <a:rPr lang="en-US" sz="5400">
                <a:latin typeface="Arial Narrow"/>
              </a:rPr>
              <a:t>Low Profit Margins</a:t>
            </a:r>
            <a:endParaRPr lang="en-US" sz="5400"/>
          </a:p>
        </p:txBody>
      </p:sp>
      <p:sp>
        <p:nvSpPr>
          <p:cNvPr id="3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Content Placeholder 13">
            <a:extLst>
              <a:ext uri="{FF2B5EF4-FFF2-40B4-BE49-F238E27FC236}">
                <a16:creationId xmlns:a16="http://schemas.microsoft.com/office/drawing/2014/main" id="{50128C3D-75A7-C6FF-F371-24294E6A4561}"/>
              </a:ext>
            </a:extLst>
          </p:cNvPr>
          <p:cNvGraphicFramePr>
            <a:graphicFrameLocks noGrp="1"/>
          </p:cNvGraphicFramePr>
          <p:nvPr>
            <p:ph idx="1"/>
            <p:extLst>
              <p:ext uri="{D42A27DB-BD31-4B8C-83A1-F6EECF244321}">
                <p14:modId xmlns:p14="http://schemas.microsoft.com/office/powerpoint/2010/main" val="598757268"/>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4294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90A9DE-0180-7118-5935-CE43ED64800A}"/>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391473-9BCB-FC52-734E-3377EB89C5CE}"/>
              </a:ext>
            </a:extLst>
          </p:cNvPr>
          <p:cNvSpPr>
            <a:spLocks noGrp="1"/>
          </p:cNvSpPr>
          <p:nvPr>
            <p:ph type="title"/>
          </p:nvPr>
        </p:nvSpPr>
        <p:spPr>
          <a:xfrm>
            <a:off x="572493" y="238539"/>
            <a:ext cx="11047013" cy="1434415"/>
          </a:xfrm>
        </p:spPr>
        <p:txBody>
          <a:bodyPr anchor="b">
            <a:normAutofit/>
          </a:bodyPr>
          <a:lstStyle/>
          <a:p>
            <a:r>
              <a:rPr lang="en-US" sz="5400">
                <a:latin typeface="Arial Narrow"/>
              </a:rPr>
              <a:t>Memberships Are Driving Force </a:t>
            </a:r>
            <a:endParaRPr lang="en-US" sz="5400"/>
          </a:p>
        </p:txBody>
      </p:sp>
      <p:sp>
        <p:nvSpPr>
          <p:cNvPr id="3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73B0983D-CA7F-2344-E4D9-09C4EF54751B}"/>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2200"/>
              <a:t>Membership fees account for 1.7-2% of total revenue</a:t>
            </a:r>
          </a:p>
          <a:p>
            <a:endParaRPr lang="en-US" sz="2200"/>
          </a:p>
          <a:p>
            <a:r>
              <a:rPr lang="en-US" sz="2200"/>
              <a:t>Accounts for all net profit</a:t>
            </a:r>
          </a:p>
          <a:p>
            <a:endParaRPr lang="en-US" sz="2200"/>
          </a:p>
          <a:p>
            <a:r>
              <a:rPr lang="en-US" sz="2200"/>
              <a:t>Very Low cancel Rate</a:t>
            </a:r>
          </a:p>
          <a:p>
            <a:endParaRPr lang="en-US" sz="2200"/>
          </a:p>
        </p:txBody>
      </p:sp>
      <p:pic>
        <p:nvPicPr>
          <p:cNvPr id="3" name="Picture 2" descr="Costco membership ...">
            <a:extLst>
              <a:ext uri="{FF2B5EF4-FFF2-40B4-BE49-F238E27FC236}">
                <a16:creationId xmlns:a16="http://schemas.microsoft.com/office/drawing/2014/main" id="{F4F2EA89-311F-2321-12B1-EA55486B4C31}"/>
              </a:ext>
            </a:extLst>
          </p:cNvPr>
          <p:cNvPicPr>
            <a:picLocks noChangeAspect="1"/>
          </p:cNvPicPr>
          <p:nvPr/>
        </p:nvPicPr>
        <p:blipFill>
          <a:blip r:embed="rId3"/>
          <a:srcRect l="17475" r="18504"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2651159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A09114-A0BB-EB02-6614-240D2D3649E2}"/>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576C0-355E-1F5E-10A9-D1158909F057}"/>
              </a:ext>
            </a:extLst>
          </p:cNvPr>
          <p:cNvSpPr>
            <a:spLocks noGrp="1"/>
          </p:cNvSpPr>
          <p:nvPr>
            <p:ph type="title"/>
          </p:nvPr>
        </p:nvSpPr>
        <p:spPr>
          <a:xfrm>
            <a:off x="572493" y="238539"/>
            <a:ext cx="11047013" cy="1434415"/>
          </a:xfrm>
        </p:spPr>
        <p:txBody>
          <a:bodyPr anchor="b">
            <a:normAutofit/>
          </a:bodyPr>
          <a:lstStyle/>
          <a:p>
            <a:r>
              <a:rPr lang="en-US" sz="5400">
                <a:latin typeface="Arial Narrow"/>
              </a:rPr>
              <a:t>High Price C</a:t>
            </a:r>
            <a:r>
              <a:rPr lang="en-US" sz="5400">
                <a:ea typeface="+mj-lt"/>
                <a:cs typeface="+mj-lt"/>
              </a:rPr>
              <a:t>ompetition</a:t>
            </a:r>
            <a:endParaRPr lang="en-US" sz="5400">
              <a:latin typeface="Arial Narrow"/>
            </a:endParaRPr>
          </a:p>
        </p:txBody>
      </p:sp>
      <p:sp>
        <p:nvSpPr>
          <p:cNvPr id="4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AC2A0962-B9E3-AF10-815F-4664B8FA6EDC}"/>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2200">
                <a:ea typeface="+mn-lt"/>
                <a:cs typeface="+mn-lt"/>
              </a:rPr>
              <a:t>Price competition limits margin expansion</a:t>
            </a:r>
            <a:endParaRPr lang="en-US" sz="2200"/>
          </a:p>
          <a:p>
            <a:r>
              <a:rPr lang="en-US" sz="2200">
                <a:ea typeface="+mn-lt"/>
                <a:cs typeface="+mn-lt"/>
              </a:rPr>
              <a:t>Cost savings passed to consumers, not retained</a:t>
            </a:r>
            <a:endParaRPr lang="en-US" sz="2200"/>
          </a:p>
          <a:p>
            <a:r>
              <a:rPr lang="en-US" sz="2200">
                <a:ea typeface="+mn-lt"/>
                <a:cs typeface="+mn-lt"/>
              </a:rPr>
              <a:t>Industry growth closely tied to GDP</a:t>
            </a:r>
            <a:endParaRPr lang="en-US" sz="2200"/>
          </a:p>
          <a:p>
            <a:endParaRPr lang="en-US" sz="2200"/>
          </a:p>
          <a:p>
            <a:endParaRPr lang="en-US" sz="2200"/>
          </a:p>
        </p:txBody>
      </p:sp>
      <p:pic>
        <p:nvPicPr>
          <p:cNvPr id="4" name="Picture 3" descr="5,100+ Picking Up Groceries Stock Photos, Pictures &amp; Royalty-Free Images -  iStock | Picking up groceries car, Grandma picking up groceries">
            <a:extLst>
              <a:ext uri="{FF2B5EF4-FFF2-40B4-BE49-F238E27FC236}">
                <a16:creationId xmlns:a16="http://schemas.microsoft.com/office/drawing/2014/main" id="{04C43DA3-59CD-1BA6-CEE9-C5F1AB9C1EA7}"/>
              </a:ext>
            </a:extLst>
          </p:cNvPr>
          <p:cNvPicPr>
            <a:picLocks noChangeAspect="1"/>
          </p:cNvPicPr>
          <p:nvPr/>
        </p:nvPicPr>
        <p:blipFill>
          <a:blip r:embed="rId3"/>
          <a:srcRect l="5577" r="20343" b="-3"/>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401930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A49981-D2FF-BE9F-76AF-48304A9434C0}"/>
            </a:ext>
          </a:extLst>
        </p:cNvPr>
        <p:cNvGrpSpPr/>
        <p:nvPr/>
      </p:nvGrpSpPr>
      <p:grpSpPr>
        <a:xfrm>
          <a:off x="0" y="0"/>
          <a:ext cx="0" cy="0"/>
          <a:chOff x="0" y="0"/>
          <a:chExt cx="0" cy="0"/>
        </a:xfrm>
      </p:grpSpPr>
      <p:sp useBgFill="1">
        <p:nvSpPr>
          <p:cNvPr id="3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5" name="Rectangle 3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F6C53C-0559-FB02-3BA9-F08D14EAD8CC}"/>
              </a:ext>
            </a:extLst>
          </p:cNvPr>
          <p:cNvSpPr>
            <a:spLocks noGrp="1"/>
          </p:cNvSpPr>
          <p:nvPr>
            <p:ph type="title"/>
          </p:nvPr>
        </p:nvSpPr>
        <p:spPr>
          <a:xfrm>
            <a:off x="761803" y="350196"/>
            <a:ext cx="4646904" cy="1624520"/>
          </a:xfrm>
        </p:spPr>
        <p:txBody>
          <a:bodyPr anchor="ctr">
            <a:normAutofit/>
          </a:bodyPr>
          <a:lstStyle/>
          <a:p>
            <a:r>
              <a:rPr lang="en-US" sz="4000">
                <a:latin typeface="Arial Narrow"/>
              </a:rPr>
              <a:t>How To Scale When Market Is Saturated?</a:t>
            </a:r>
          </a:p>
        </p:txBody>
      </p:sp>
      <p:sp>
        <p:nvSpPr>
          <p:cNvPr id="14" name="Content Placeholder 13">
            <a:extLst>
              <a:ext uri="{FF2B5EF4-FFF2-40B4-BE49-F238E27FC236}">
                <a16:creationId xmlns:a16="http://schemas.microsoft.com/office/drawing/2014/main" id="{94973D33-4211-6E17-1A3E-7676F9FCC789}"/>
              </a:ext>
            </a:extLst>
          </p:cNvPr>
          <p:cNvSpPr>
            <a:spLocks noGrp="1"/>
          </p:cNvSpPr>
          <p:nvPr>
            <p:ph idx="1"/>
          </p:nvPr>
        </p:nvSpPr>
        <p:spPr>
          <a:xfrm>
            <a:off x="761802" y="2743200"/>
            <a:ext cx="4646905" cy="3613149"/>
          </a:xfrm>
        </p:spPr>
        <p:txBody>
          <a:bodyPr vert="horz" lIns="91440" tIns="45720" rIns="91440" bIns="45720" rtlCol="0" anchor="ctr">
            <a:normAutofit/>
          </a:bodyPr>
          <a:lstStyle/>
          <a:p>
            <a:r>
              <a:rPr lang="en-US" sz="2000"/>
              <a:t>Large Retailers Have Hundreds Of Locations</a:t>
            </a:r>
          </a:p>
          <a:p>
            <a:r>
              <a:rPr lang="en-US" sz="2000"/>
              <a:t>Sams Club 500+ CostCo 300+</a:t>
            </a:r>
          </a:p>
          <a:p>
            <a:r>
              <a:rPr lang="en-US" sz="2000">
                <a:ea typeface="+mn-lt"/>
                <a:cs typeface="+mn-lt"/>
              </a:rPr>
              <a:t>Scale lowers per-unit purchasing and distribution costs</a:t>
            </a:r>
            <a:endParaRPr lang="en-US" sz="2000"/>
          </a:p>
          <a:p>
            <a:r>
              <a:rPr lang="en-US" sz="2000">
                <a:ea typeface="+mn-lt"/>
                <a:cs typeface="+mn-lt"/>
              </a:rPr>
              <a:t>Purchasing Power</a:t>
            </a:r>
            <a:endParaRPr lang="en-US" sz="2000"/>
          </a:p>
          <a:p>
            <a:endParaRPr lang="en-US" sz="2000"/>
          </a:p>
        </p:txBody>
      </p:sp>
      <p:pic>
        <p:nvPicPr>
          <p:cNvPr id="29" name="Picture 28" descr="Rows of shopping trolleys">
            <a:extLst>
              <a:ext uri="{FF2B5EF4-FFF2-40B4-BE49-F238E27FC236}">
                <a16:creationId xmlns:a16="http://schemas.microsoft.com/office/drawing/2014/main" id="{62534006-57DA-283A-0054-37D5979B0741}"/>
              </a:ext>
            </a:extLst>
          </p:cNvPr>
          <p:cNvPicPr>
            <a:picLocks noChangeAspect="1"/>
          </p:cNvPicPr>
          <p:nvPr/>
        </p:nvPicPr>
        <p:blipFill>
          <a:blip r:embed="rId3"/>
          <a:srcRect l="25061" r="13674" b="3"/>
          <a:stretch>
            <a:fillRect/>
          </a:stretch>
        </p:blipFill>
        <p:spPr>
          <a:xfrm>
            <a:off x="6096000" y="1"/>
            <a:ext cx="6102825" cy="6858000"/>
          </a:xfrm>
          <a:prstGeom prst="rect">
            <a:avLst/>
          </a:prstGeom>
        </p:spPr>
      </p:pic>
    </p:spTree>
    <p:extLst>
      <p:ext uri="{BB962C8B-B14F-4D97-AF65-F5344CB8AC3E}">
        <p14:creationId xmlns:p14="http://schemas.microsoft.com/office/powerpoint/2010/main" val="3216127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72ADF8-AE35-D405-9857-90ACCAF2551C}"/>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E535566-4669-CB9B-C386-BCB88AF8D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64080-B9B1-31A8-F8EE-D07731519629}"/>
              </a:ext>
            </a:extLst>
          </p:cNvPr>
          <p:cNvSpPr>
            <a:spLocks noGrp="1"/>
          </p:cNvSpPr>
          <p:nvPr>
            <p:ph type="title"/>
          </p:nvPr>
        </p:nvSpPr>
        <p:spPr>
          <a:xfrm>
            <a:off x="572493" y="238539"/>
            <a:ext cx="11047013" cy="1434415"/>
          </a:xfrm>
        </p:spPr>
        <p:txBody>
          <a:bodyPr anchor="b">
            <a:normAutofit/>
          </a:bodyPr>
          <a:lstStyle/>
          <a:p>
            <a:r>
              <a:rPr lang="en-US" sz="5400">
                <a:ea typeface="+mj-lt"/>
                <a:cs typeface="+mj-lt"/>
              </a:rPr>
              <a:t>Protect Membership Model</a:t>
            </a:r>
            <a:endParaRPr lang="en-US"/>
          </a:p>
        </p:txBody>
      </p:sp>
      <p:sp>
        <p:nvSpPr>
          <p:cNvPr id="27" name="sketch line">
            <a:extLst>
              <a:ext uri="{FF2B5EF4-FFF2-40B4-BE49-F238E27FC236}">
                <a16:creationId xmlns:a16="http://schemas.microsoft.com/office/drawing/2014/main" id="{75CB2562-9CB3-5F68-DAB0-B4D5719F4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1551F417-9970-C700-587E-D9B40333E119}"/>
              </a:ext>
            </a:extLst>
          </p:cNvPr>
          <p:cNvSpPr>
            <a:spLocks noGrp="1"/>
          </p:cNvSpPr>
          <p:nvPr>
            <p:ph idx="1"/>
          </p:nvPr>
        </p:nvSpPr>
        <p:spPr/>
        <p:txBody>
          <a:bodyPr vert="horz" lIns="91440" tIns="45720" rIns="91440" bIns="45720" rtlCol="0" anchor="t">
            <a:normAutofit/>
          </a:bodyPr>
          <a:lstStyle/>
          <a:p>
            <a:endParaRPr lang="en-US"/>
          </a:p>
          <a:p>
            <a:endParaRPr lang="en-US"/>
          </a:p>
          <a:p>
            <a:endParaRPr lang="en-US"/>
          </a:p>
        </p:txBody>
      </p:sp>
      <p:sp>
        <p:nvSpPr>
          <p:cNvPr id="3" name="TextBox 2">
            <a:extLst>
              <a:ext uri="{FF2B5EF4-FFF2-40B4-BE49-F238E27FC236}">
                <a16:creationId xmlns:a16="http://schemas.microsoft.com/office/drawing/2014/main" id="{6849C95B-3364-E379-57EA-1AF70F931148}"/>
              </a:ext>
            </a:extLst>
          </p:cNvPr>
          <p:cNvSpPr txBox="1"/>
          <p:nvPr/>
        </p:nvSpPr>
        <p:spPr>
          <a:xfrm>
            <a:off x="572329" y="2154115"/>
            <a:ext cx="1061049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ea typeface="+mn-lt"/>
                <a:cs typeface="+mn-lt"/>
              </a:rPr>
              <a:t>Continue using membership fees as the primary profit driver while giving the best in store experience </a:t>
            </a:r>
          </a:p>
          <a:p>
            <a:pPr marL="285750" indent="-285750">
              <a:buFont typeface="Arial"/>
              <a:buChar char="•"/>
            </a:pPr>
            <a:r>
              <a:rPr lang="en-US" sz="2400">
                <a:ea typeface="+mn-lt"/>
                <a:cs typeface="+mn-lt"/>
              </a:rPr>
              <a:t>Membership fees represented only 1.7–2.0% of revenue, yet accounted for most or all net income</a:t>
            </a:r>
            <a:endParaRPr lang="en-US" sz="2400"/>
          </a:p>
          <a:p>
            <a:r>
              <a:rPr lang="en-US" sz="2400">
                <a:ea typeface="+mn-lt"/>
                <a:cs typeface="+mn-lt"/>
              </a:rPr>
              <a:t>Actions</a:t>
            </a:r>
          </a:p>
          <a:p>
            <a:pPr>
              <a:buFont typeface="Arial"/>
              <a:buChar char="•"/>
            </a:pPr>
            <a:r>
              <a:rPr lang="en-US" sz="2400">
                <a:ea typeface="+mn-lt"/>
                <a:cs typeface="+mn-lt"/>
              </a:rPr>
              <a:t> Implement gradual membership fee increases when value perception is strong.</a:t>
            </a:r>
            <a:endParaRPr lang="en-US" sz="2400"/>
          </a:p>
          <a:p>
            <a:pPr>
              <a:buFont typeface="Arial"/>
              <a:buChar char="•"/>
            </a:pPr>
            <a:r>
              <a:rPr lang="en-US" sz="2400">
                <a:ea typeface="+mn-lt"/>
                <a:cs typeface="+mn-lt"/>
              </a:rPr>
              <a:t>Expand member-only benefits (exclusive SKUs, Kirkland extensions).</a:t>
            </a:r>
            <a:endParaRPr lang="en-US" sz="2400"/>
          </a:p>
          <a:p>
            <a:pPr>
              <a:buFont typeface="Arial"/>
              <a:buChar char="•"/>
            </a:pPr>
            <a:r>
              <a:rPr lang="en-US" sz="2400">
                <a:ea typeface="+mn-lt"/>
                <a:cs typeface="+mn-lt"/>
              </a:rPr>
              <a:t>Maintain high renewal rates to stabilize earnings in a low-margin environment.</a:t>
            </a:r>
            <a:endParaRPr lang="en-US" sz="2400"/>
          </a:p>
          <a:p>
            <a:pPr marL="285750" indent="-285750">
              <a:buFont typeface="Arial"/>
              <a:buChar char="•"/>
            </a:pPr>
            <a:endParaRPr lang="en-US"/>
          </a:p>
          <a:p>
            <a:pPr marL="285750" indent="-285750">
              <a:buFont typeface="Arial"/>
              <a:buChar char="•"/>
            </a:pPr>
            <a:endParaRPr lang="en-US"/>
          </a:p>
        </p:txBody>
      </p:sp>
    </p:spTree>
    <p:extLst>
      <p:ext uri="{BB962C8B-B14F-4D97-AF65-F5344CB8AC3E}">
        <p14:creationId xmlns:p14="http://schemas.microsoft.com/office/powerpoint/2010/main" val="3766178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24F6F5-A8BB-DAA3-2F58-35FAA2F1050D}"/>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9EC8EE-3369-A597-FBEA-5C77D8946A41}"/>
              </a:ext>
            </a:extLst>
          </p:cNvPr>
          <p:cNvSpPr>
            <a:spLocks noGrp="1"/>
          </p:cNvSpPr>
          <p:nvPr>
            <p:ph type="title"/>
          </p:nvPr>
        </p:nvSpPr>
        <p:spPr>
          <a:xfrm>
            <a:off x="630936" y="640080"/>
            <a:ext cx="4818888" cy="1481328"/>
          </a:xfrm>
        </p:spPr>
        <p:txBody>
          <a:bodyPr anchor="b">
            <a:normAutofit/>
          </a:bodyPr>
          <a:lstStyle/>
          <a:p>
            <a:r>
              <a:rPr lang="en-US" sz="4600">
                <a:latin typeface="Aptos Display"/>
              </a:rPr>
              <a:t>Leverage Kirkland to </a:t>
            </a:r>
            <a:r>
              <a:rPr lang="en-US" sz="4600">
                <a:ea typeface="+mj-lt"/>
                <a:cs typeface="+mj-lt"/>
              </a:rPr>
              <a:t>Support Growth</a:t>
            </a:r>
          </a:p>
        </p:txBody>
      </p:sp>
      <p:sp>
        <p:nvSpPr>
          <p:cNvPr id="48"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6307C57E-8E62-3672-6344-2BE7F45ABA04}"/>
              </a:ext>
            </a:extLst>
          </p:cNvPr>
          <p:cNvSpPr>
            <a:spLocks noGrp="1"/>
          </p:cNvSpPr>
          <p:nvPr>
            <p:ph idx="1"/>
          </p:nvPr>
        </p:nvSpPr>
        <p:spPr>
          <a:xfrm>
            <a:off x="638262" y="2660904"/>
            <a:ext cx="4811562" cy="3775007"/>
          </a:xfrm>
        </p:spPr>
        <p:txBody>
          <a:bodyPr vert="horz" lIns="91440" tIns="45720" rIns="91440" bIns="45720" rtlCol="0" anchor="t">
            <a:normAutofit fontScale="62500" lnSpcReduction="20000"/>
          </a:bodyPr>
          <a:lstStyle/>
          <a:p>
            <a:r>
              <a:rPr lang="en-US" sz="2400">
                <a:ea typeface="+mn-lt"/>
                <a:cs typeface="+mn-lt"/>
              </a:rPr>
              <a:t>Expand Private Label </a:t>
            </a:r>
            <a:endParaRPr lang="en-US" sz="2400"/>
          </a:p>
          <a:p>
            <a:pPr marL="342900" indent="-342900"/>
            <a:r>
              <a:rPr lang="en-US" sz="2400"/>
              <a:t>Kirkland Allows</a:t>
            </a:r>
          </a:p>
          <a:p>
            <a:pPr marL="342900" indent="-342900"/>
            <a:r>
              <a:rPr lang="en-US" sz="2400"/>
              <a:t> Improved Margins</a:t>
            </a:r>
          </a:p>
          <a:p>
            <a:pPr marL="342900" indent="-342900"/>
            <a:r>
              <a:rPr lang="en-US" sz="2400"/>
              <a:t> Customer Loyalty</a:t>
            </a:r>
          </a:p>
          <a:p>
            <a:pPr marL="342900" indent="-342900"/>
            <a:r>
              <a:rPr lang="en-US" sz="2400"/>
              <a:t> Price Control</a:t>
            </a:r>
          </a:p>
          <a:p>
            <a:pPr marL="0" indent="0">
              <a:buNone/>
            </a:pPr>
            <a:r>
              <a:rPr lang="en-US" sz="2400"/>
              <a:t>Actions</a:t>
            </a:r>
          </a:p>
          <a:p>
            <a:pPr marL="342900" indent="-342900"/>
            <a:r>
              <a:rPr lang="en-US" sz="2400">
                <a:ea typeface="+mn-lt"/>
                <a:cs typeface="+mn-lt"/>
              </a:rPr>
              <a:t>Introduce Kirkland in high-volume, repeat-purchase categories</a:t>
            </a:r>
            <a:endParaRPr lang="en-US" sz="2400"/>
          </a:p>
          <a:p>
            <a:r>
              <a:rPr lang="en-US" sz="2400">
                <a:ea typeface="+mn-lt"/>
                <a:cs typeface="+mn-lt"/>
              </a:rPr>
              <a:t>Maintain strict quality standards to protect brand trust</a:t>
            </a:r>
            <a:endParaRPr lang="en-US" sz="2400"/>
          </a:p>
          <a:p>
            <a:pPr marL="342900" indent="-342900"/>
            <a:endParaRPr lang="en-US" sz="2400"/>
          </a:p>
          <a:p>
            <a:pPr marL="342900" indent="-342900"/>
            <a:endParaRPr lang="en-US" sz="2400"/>
          </a:p>
          <a:p>
            <a:pPr marL="457200" lvl="1" indent="0">
              <a:buNone/>
            </a:pPr>
            <a:endParaRPr lang="en-US" sz="2200"/>
          </a:p>
          <a:p>
            <a:pPr marL="457200" lvl="1" indent="0">
              <a:buNone/>
            </a:pPr>
            <a:r>
              <a:rPr lang="en-US" sz="2200"/>
              <a:t> </a:t>
            </a:r>
          </a:p>
          <a:p>
            <a:pPr lvl="1"/>
            <a:endParaRPr lang="en-US" sz="2200"/>
          </a:p>
          <a:p>
            <a:pPr lvl="1"/>
            <a:endParaRPr lang="en-US" sz="2200"/>
          </a:p>
          <a:p>
            <a:pPr lvl="1"/>
            <a:endParaRPr lang="en-US" sz="2200"/>
          </a:p>
          <a:p>
            <a:pPr marL="457200" lvl="1" indent="0">
              <a:buNone/>
            </a:pPr>
            <a:endParaRPr lang="en-US" sz="2200"/>
          </a:p>
          <a:p>
            <a:endParaRPr lang="en-US" sz="2200"/>
          </a:p>
          <a:p>
            <a:endParaRPr lang="en-US" sz="2200"/>
          </a:p>
          <a:p>
            <a:endParaRPr lang="en-US" sz="2200"/>
          </a:p>
        </p:txBody>
      </p:sp>
      <p:pic>
        <p:nvPicPr>
          <p:cNvPr id="5" name="Picture 4" descr="Kirkland Signature | Brands of the World™ | Download vector logos and  logotypes">
            <a:extLst>
              <a:ext uri="{FF2B5EF4-FFF2-40B4-BE49-F238E27FC236}">
                <a16:creationId xmlns:a16="http://schemas.microsoft.com/office/drawing/2014/main" id="{1D34BD69-2631-FF8C-1F76-E375C8225D58}"/>
              </a:ext>
            </a:extLst>
          </p:cNvPr>
          <p:cNvPicPr>
            <a:picLocks noChangeAspect="1"/>
          </p:cNvPicPr>
          <p:nvPr/>
        </p:nvPicPr>
        <p:blipFill>
          <a:blip r:embed="rId3"/>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4087615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0CC3A4-4B1A-7D6E-CD1F-5B8204D8836E}"/>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10AE991-89CA-E674-ABFA-62C53602C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FB0A9-852D-CD72-FD62-8E39B264869B}"/>
              </a:ext>
            </a:extLst>
          </p:cNvPr>
          <p:cNvSpPr>
            <a:spLocks noGrp="1"/>
          </p:cNvSpPr>
          <p:nvPr>
            <p:ph type="title"/>
          </p:nvPr>
        </p:nvSpPr>
        <p:spPr>
          <a:xfrm>
            <a:off x="572493" y="238539"/>
            <a:ext cx="11047013" cy="1434415"/>
          </a:xfrm>
        </p:spPr>
        <p:txBody>
          <a:bodyPr anchor="b">
            <a:normAutofit/>
          </a:bodyPr>
          <a:lstStyle/>
          <a:p>
            <a:r>
              <a:rPr lang="en-US" sz="5400">
                <a:ea typeface="+mj-lt"/>
                <a:cs typeface="+mj-lt"/>
              </a:rPr>
              <a:t>How to Beat Costco</a:t>
            </a:r>
            <a:endParaRPr lang="en-US"/>
          </a:p>
        </p:txBody>
      </p:sp>
      <p:sp>
        <p:nvSpPr>
          <p:cNvPr id="27" name="sketch line">
            <a:extLst>
              <a:ext uri="{FF2B5EF4-FFF2-40B4-BE49-F238E27FC236}">
                <a16:creationId xmlns:a16="http://schemas.microsoft.com/office/drawing/2014/main" id="{C02CE887-DB9F-41DC-9198-14BA429E5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A43AD029-0E43-457C-C656-5C0020B9CD42}"/>
              </a:ext>
            </a:extLst>
          </p:cNvPr>
          <p:cNvSpPr>
            <a:spLocks noGrp="1"/>
          </p:cNvSpPr>
          <p:nvPr>
            <p:ph idx="1"/>
          </p:nvPr>
        </p:nvSpPr>
        <p:spPr/>
        <p:txBody>
          <a:bodyPr vert="horz" lIns="91440" tIns="45720" rIns="91440" bIns="45720" rtlCol="0" anchor="t">
            <a:normAutofit/>
          </a:bodyPr>
          <a:lstStyle/>
          <a:p>
            <a:endParaRPr lang="en-US"/>
          </a:p>
          <a:p>
            <a:endParaRPr lang="en-US"/>
          </a:p>
          <a:p>
            <a:endParaRPr lang="en-US"/>
          </a:p>
        </p:txBody>
      </p:sp>
      <p:sp>
        <p:nvSpPr>
          <p:cNvPr id="3" name="TextBox 2">
            <a:extLst>
              <a:ext uri="{FF2B5EF4-FFF2-40B4-BE49-F238E27FC236}">
                <a16:creationId xmlns:a16="http://schemas.microsoft.com/office/drawing/2014/main" id="{839CC799-1718-61D6-7A78-162BF33F82A2}"/>
              </a:ext>
            </a:extLst>
          </p:cNvPr>
          <p:cNvSpPr txBox="1"/>
          <p:nvPr/>
        </p:nvSpPr>
        <p:spPr>
          <a:xfrm>
            <a:off x="572329" y="2154115"/>
            <a:ext cx="1061049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Take advantage of their weaknesses by:</a:t>
            </a:r>
          </a:p>
          <a:p>
            <a:pPr marL="342900" indent="-342900">
              <a:buFont typeface="Arial" panose="020B0604020202020204" pitchFamily="34" charset="0"/>
              <a:buChar char="•"/>
            </a:pPr>
            <a:r>
              <a:rPr lang="en-US" sz="2400"/>
              <a:t>Exploiting Costco’s technological gap</a:t>
            </a:r>
          </a:p>
          <a:p>
            <a:pPr marL="342900" indent="-342900">
              <a:buFont typeface="Arial" panose="020B0604020202020204" pitchFamily="34" charset="0"/>
              <a:buChar char="•"/>
            </a:pPr>
            <a:r>
              <a:rPr lang="en-US" sz="2400"/>
              <a:t>Targeting a different demographic</a:t>
            </a:r>
          </a:p>
          <a:p>
            <a:pPr marL="342900" indent="-342900">
              <a:buFont typeface="Arial" panose="020B0604020202020204" pitchFamily="34" charset="0"/>
              <a:buChar char="•"/>
            </a:pPr>
            <a:r>
              <a:rPr lang="en-US" sz="2400"/>
              <a:t>Different supply chain approach</a:t>
            </a:r>
          </a:p>
          <a:p>
            <a:pPr marL="342900" indent="-342900">
              <a:buFont typeface="Arial" panose="020B0604020202020204" pitchFamily="34" charset="0"/>
              <a:buChar char="•"/>
            </a:pPr>
            <a:r>
              <a:rPr lang="en-US" sz="2400"/>
              <a:t>Capitalize on areas that do not have a strong Costco presence</a:t>
            </a:r>
          </a:p>
        </p:txBody>
      </p:sp>
    </p:spTree>
    <p:extLst>
      <p:ext uri="{BB962C8B-B14F-4D97-AF65-F5344CB8AC3E}">
        <p14:creationId xmlns:p14="http://schemas.microsoft.com/office/powerpoint/2010/main" val="348214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E43A43-7135-19CC-F92F-C2E8D4F36464}"/>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5500">
                <a:latin typeface="Arial Narrow" panose="020B0604020202020204" pitchFamily="34" charset="0"/>
                <a:cs typeface="Arial Narrow" panose="020B0604020202020204" pitchFamily="34" charset="0"/>
              </a:rPr>
              <a:t>Leverage</a:t>
            </a:r>
          </a:p>
        </p:txBody>
      </p:sp>
      <p:sp>
        <p:nvSpPr>
          <p:cNvPr id="1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FD0401E-2F71-45C8-2E42-2B607D192B54}"/>
              </a:ext>
            </a:extLst>
          </p:cNvPr>
          <p:cNvPicPr>
            <a:picLocks noChangeAspect="1"/>
          </p:cNvPicPr>
          <p:nvPr/>
        </p:nvPicPr>
        <p:blipFill>
          <a:blip r:embed="rId2"/>
          <a:stretch>
            <a:fillRect/>
          </a:stretch>
        </p:blipFill>
        <p:spPr>
          <a:xfrm>
            <a:off x="320040" y="3561237"/>
            <a:ext cx="5614416" cy="1768541"/>
          </a:xfrm>
          <a:prstGeom prst="rect">
            <a:avLst/>
          </a:prstGeom>
        </p:spPr>
      </p:pic>
      <p:pic>
        <p:nvPicPr>
          <p:cNvPr id="5" name="Picture 4">
            <a:extLst>
              <a:ext uri="{FF2B5EF4-FFF2-40B4-BE49-F238E27FC236}">
                <a16:creationId xmlns:a16="http://schemas.microsoft.com/office/drawing/2014/main" id="{5A9A1A86-D78A-66F5-9A32-2BEBC008AD79}"/>
              </a:ext>
            </a:extLst>
          </p:cNvPr>
          <p:cNvPicPr>
            <a:picLocks noChangeAspect="1"/>
          </p:cNvPicPr>
          <p:nvPr/>
        </p:nvPicPr>
        <p:blipFill>
          <a:blip r:embed="rId3"/>
          <a:stretch>
            <a:fillRect/>
          </a:stretch>
        </p:blipFill>
        <p:spPr>
          <a:xfrm>
            <a:off x="6254496" y="3561237"/>
            <a:ext cx="5614416" cy="1768541"/>
          </a:xfrm>
          <a:prstGeom prst="rect">
            <a:avLst/>
          </a:prstGeom>
        </p:spPr>
      </p:pic>
      <p:pic>
        <p:nvPicPr>
          <p:cNvPr id="8" name="Picture 7">
            <a:extLst>
              <a:ext uri="{FF2B5EF4-FFF2-40B4-BE49-F238E27FC236}">
                <a16:creationId xmlns:a16="http://schemas.microsoft.com/office/drawing/2014/main" id="{C262F5D5-FA99-DC03-06FB-E1BBEC5CD5A1}"/>
              </a:ext>
            </a:extLst>
          </p:cNvPr>
          <p:cNvPicPr>
            <a:picLocks noChangeAspect="1"/>
          </p:cNvPicPr>
          <p:nvPr/>
        </p:nvPicPr>
        <p:blipFill rotWithShape="1">
          <a:blip r:embed="rId4"/>
          <a:srcRect b="22703"/>
          <a:stretch>
            <a:fillRect/>
          </a:stretch>
        </p:blipFill>
        <p:spPr>
          <a:xfrm>
            <a:off x="208762" y="274320"/>
            <a:ext cx="3975100" cy="2387934"/>
          </a:xfrm>
          <a:prstGeom prst="rect">
            <a:avLst/>
          </a:prstGeom>
        </p:spPr>
      </p:pic>
    </p:spTree>
    <p:extLst>
      <p:ext uri="{BB962C8B-B14F-4D97-AF65-F5344CB8AC3E}">
        <p14:creationId xmlns:p14="http://schemas.microsoft.com/office/powerpoint/2010/main" val="186446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35C906-B877-3590-B141-36F94D1BB7C8}"/>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5500">
                <a:latin typeface="Arial Narrow" panose="020B0604020202020204" pitchFamily="34" charset="0"/>
                <a:cs typeface="Arial Narrow" panose="020B0604020202020204" pitchFamily="34" charset="0"/>
              </a:rPr>
              <a:t>Efficiency</a:t>
            </a:r>
          </a:p>
        </p:txBody>
      </p:sp>
      <p:sp>
        <p:nvSpPr>
          <p:cNvPr id="1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47551FD-CBC8-4C71-9553-F7C21CD4CB77}"/>
              </a:ext>
            </a:extLst>
          </p:cNvPr>
          <p:cNvPicPr>
            <a:picLocks noChangeAspect="1"/>
          </p:cNvPicPr>
          <p:nvPr/>
        </p:nvPicPr>
        <p:blipFill>
          <a:blip r:embed="rId2"/>
          <a:stretch>
            <a:fillRect/>
          </a:stretch>
        </p:blipFill>
        <p:spPr>
          <a:xfrm>
            <a:off x="320040" y="2797239"/>
            <a:ext cx="5614416" cy="3296537"/>
          </a:xfrm>
          <a:prstGeom prst="rect">
            <a:avLst/>
          </a:prstGeom>
        </p:spPr>
      </p:pic>
      <p:pic>
        <p:nvPicPr>
          <p:cNvPr id="5" name="Picture 4">
            <a:extLst>
              <a:ext uri="{FF2B5EF4-FFF2-40B4-BE49-F238E27FC236}">
                <a16:creationId xmlns:a16="http://schemas.microsoft.com/office/drawing/2014/main" id="{2FE621AD-194D-FBC3-39BB-76FC25753DD9}"/>
              </a:ext>
            </a:extLst>
          </p:cNvPr>
          <p:cNvPicPr>
            <a:picLocks noChangeAspect="1"/>
          </p:cNvPicPr>
          <p:nvPr/>
        </p:nvPicPr>
        <p:blipFill>
          <a:blip r:embed="rId3"/>
          <a:stretch>
            <a:fillRect/>
          </a:stretch>
        </p:blipFill>
        <p:spPr>
          <a:xfrm>
            <a:off x="6254496" y="3624399"/>
            <a:ext cx="5614416" cy="1642217"/>
          </a:xfrm>
          <a:prstGeom prst="rect">
            <a:avLst/>
          </a:prstGeom>
        </p:spPr>
      </p:pic>
      <p:pic>
        <p:nvPicPr>
          <p:cNvPr id="8" name="Picture 7">
            <a:extLst>
              <a:ext uri="{FF2B5EF4-FFF2-40B4-BE49-F238E27FC236}">
                <a16:creationId xmlns:a16="http://schemas.microsoft.com/office/drawing/2014/main" id="{FB6BA437-7D49-2A2F-3DE8-361426F70EF6}"/>
              </a:ext>
            </a:extLst>
          </p:cNvPr>
          <p:cNvPicPr>
            <a:picLocks noChangeAspect="1"/>
          </p:cNvPicPr>
          <p:nvPr/>
        </p:nvPicPr>
        <p:blipFill rotWithShape="1">
          <a:blip r:embed="rId4"/>
          <a:srcRect b="25375"/>
          <a:stretch>
            <a:fillRect/>
          </a:stretch>
        </p:blipFill>
        <p:spPr>
          <a:xfrm>
            <a:off x="210878" y="277080"/>
            <a:ext cx="3861389" cy="2121728"/>
          </a:xfrm>
          <a:prstGeom prst="rect">
            <a:avLst/>
          </a:prstGeom>
        </p:spPr>
      </p:pic>
    </p:spTree>
    <p:extLst>
      <p:ext uri="{BB962C8B-B14F-4D97-AF65-F5344CB8AC3E}">
        <p14:creationId xmlns:p14="http://schemas.microsoft.com/office/powerpoint/2010/main" val="76280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6DE30-869B-F5C8-07DA-9EC60AF7EEBE}"/>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5500">
                <a:latin typeface="Arial Narrow" panose="020B0604020202020204" pitchFamily="34" charset="0"/>
                <a:cs typeface="Arial Narrow" panose="020B0604020202020204" pitchFamily="34" charset="0"/>
              </a:rPr>
              <a:t>Liquidity</a:t>
            </a:r>
          </a:p>
        </p:txBody>
      </p:sp>
      <p:sp>
        <p:nvSpPr>
          <p:cNvPr id="1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E219249-BF77-3F9C-B8B0-4201CB4AF156}"/>
              </a:ext>
            </a:extLst>
          </p:cNvPr>
          <p:cNvPicPr>
            <a:picLocks noChangeAspect="1"/>
          </p:cNvPicPr>
          <p:nvPr/>
        </p:nvPicPr>
        <p:blipFill>
          <a:blip r:embed="rId2"/>
          <a:stretch>
            <a:fillRect/>
          </a:stretch>
        </p:blipFill>
        <p:spPr>
          <a:xfrm>
            <a:off x="320040" y="2672092"/>
            <a:ext cx="5614416" cy="3546832"/>
          </a:xfrm>
          <a:prstGeom prst="rect">
            <a:avLst/>
          </a:prstGeom>
        </p:spPr>
      </p:pic>
      <p:pic>
        <p:nvPicPr>
          <p:cNvPr id="5" name="Picture 4">
            <a:extLst>
              <a:ext uri="{FF2B5EF4-FFF2-40B4-BE49-F238E27FC236}">
                <a16:creationId xmlns:a16="http://schemas.microsoft.com/office/drawing/2014/main" id="{F8266DC5-79DC-2C86-A3A1-04B67A481820}"/>
              </a:ext>
            </a:extLst>
          </p:cNvPr>
          <p:cNvPicPr>
            <a:picLocks noChangeAspect="1"/>
          </p:cNvPicPr>
          <p:nvPr/>
        </p:nvPicPr>
        <p:blipFill>
          <a:blip r:embed="rId3"/>
          <a:stretch>
            <a:fillRect/>
          </a:stretch>
        </p:blipFill>
        <p:spPr>
          <a:xfrm>
            <a:off x="6254496" y="3582291"/>
            <a:ext cx="5614416" cy="1726433"/>
          </a:xfrm>
          <a:prstGeom prst="rect">
            <a:avLst/>
          </a:prstGeom>
        </p:spPr>
      </p:pic>
      <p:pic>
        <p:nvPicPr>
          <p:cNvPr id="8" name="Picture 7">
            <a:extLst>
              <a:ext uri="{FF2B5EF4-FFF2-40B4-BE49-F238E27FC236}">
                <a16:creationId xmlns:a16="http://schemas.microsoft.com/office/drawing/2014/main" id="{41DB7C91-7B4A-6620-5C0B-800DCB294F60}"/>
              </a:ext>
            </a:extLst>
          </p:cNvPr>
          <p:cNvPicPr>
            <a:picLocks noChangeAspect="1"/>
          </p:cNvPicPr>
          <p:nvPr/>
        </p:nvPicPr>
        <p:blipFill rotWithShape="1">
          <a:blip r:embed="rId4"/>
          <a:srcRect b="23171"/>
          <a:stretch>
            <a:fillRect/>
          </a:stretch>
        </p:blipFill>
        <p:spPr>
          <a:xfrm>
            <a:off x="210878" y="277080"/>
            <a:ext cx="3993474" cy="2362768"/>
          </a:xfrm>
          <a:prstGeom prst="rect">
            <a:avLst/>
          </a:prstGeom>
        </p:spPr>
      </p:pic>
    </p:spTree>
    <p:extLst>
      <p:ext uri="{BB962C8B-B14F-4D97-AF65-F5344CB8AC3E}">
        <p14:creationId xmlns:p14="http://schemas.microsoft.com/office/powerpoint/2010/main" val="410831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226DFE-840E-2500-E3CB-38FB2EE8BE35}"/>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5500">
                <a:latin typeface="Arial Narrow" panose="020B0604020202020204" pitchFamily="34" charset="0"/>
                <a:cs typeface="Arial Narrow" panose="020B0604020202020204" pitchFamily="34" charset="0"/>
              </a:rPr>
              <a:t>Market Value</a:t>
            </a:r>
          </a:p>
        </p:txBody>
      </p:sp>
      <p:sp>
        <p:nvSpPr>
          <p:cNvPr id="2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D5F5108-65E7-3226-7605-8D2016527D82}"/>
              </a:ext>
            </a:extLst>
          </p:cNvPr>
          <p:cNvPicPr>
            <a:picLocks noChangeAspect="1"/>
          </p:cNvPicPr>
          <p:nvPr/>
        </p:nvPicPr>
        <p:blipFill>
          <a:blip r:embed="rId3"/>
          <a:stretch>
            <a:fillRect/>
          </a:stretch>
        </p:blipFill>
        <p:spPr>
          <a:xfrm>
            <a:off x="320040" y="3561237"/>
            <a:ext cx="5614416" cy="1768541"/>
          </a:xfrm>
          <a:prstGeom prst="rect">
            <a:avLst/>
          </a:prstGeom>
        </p:spPr>
      </p:pic>
      <p:pic>
        <p:nvPicPr>
          <p:cNvPr id="7" name="Picture 6">
            <a:extLst>
              <a:ext uri="{FF2B5EF4-FFF2-40B4-BE49-F238E27FC236}">
                <a16:creationId xmlns:a16="http://schemas.microsoft.com/office/drawing/2014/main" id="{0118864F-62DD-6331-CD77-68E94583B030}"/>
              </a:ext>
            </a:extLst>
          </p:cNvPr>
          <p:cNvPicPr>
            <a:picLocks noChangeAspect="1"/>
          </p:cNvPicPr>
          <p:nvPr/>
        </p:nvPicPr>
        <p:blipFill>
          <a:blip r:embed="rId4"/>
          <a:stretch>
            <a:fillRect/>
          </a:stretch>
        </p:blipFill>
        <p:spPr>
          <a:xfrm>
            <a:off x="6254496" y="3575273"/>
            <a:ext cx="5614416" cy="1740469"/>
          </a:xfrm>
          <a:prstGeom prst="rect">
            <a:avLst/>
          </a:prstGeom>
        </p:spPr>
      </p:pic>
      <p:pic>
        <p:nvPicPr>
          <p:cNvPr id="10" name="Picture 9">
            <a:extLst>
              <a:ext uri="{FF2B5EF4-FFF2-40B4-BE49-F238E27FC236}">
                <a16:creationId xmlns:a16="http://schemas.microsoft.com/office/drawing/2014/main" id="{8032D15E-A42D-66CF-2BA3-91BACB589B0D}"/>
              </a:ext>
            </a:extLst>
          </p:cNvPr>
          <p:cNvPicPr>
            <a:picLocks noChangeAspect="1"/>
          </p:cNvPicPr>
          <p:nvPr/>
        </p:nvPicPr>
        <p:blipFill rotWithShape="1">
          <a:blip r:embed="rId5"/>
          <a:srcRect r="8383" b="36353"/>
          <a:stretch>
            <a:fillRect/>
          </a:stretch>
        </p:blipFill>
        <p:spPr>
          <a:xfrm>
            <a:off x="106760" y="172698"/>
            <a:ext cx="3456247" cy="1860317"/>
          </a:xfrm>
          <a:prstGeom prst="rect">
            <a:avLst/>
          </a:prstGeom>
        </p:spPr>
      </p:pic>
    </p:spTree>
    <p:extLst>
      <p:ext uri="{BB962C8B-B14F-4D97-AF65-F5344CB8AC3E}">
        <p14:creationId xmlns:p14="http://schemas.microsoft.com/office/powerpoint/2010/main" val="3987677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5F5C-60EF-2DCD-8A22-9251910042DC}"/>
              </a:ext>
            </a:extLst>
          </p:cNvPr>
          <p:cNvSpPr>
            <a:spLocks noGrp="1"/>
          </p:cNvSpPr>
          <p:nvPr>
            <p:ph type="title"/>
          </p:nvPr>
        </p:nvSpPr>
        <p:spPr>
          <a:xfrm>
            <a:off x="176048" y="50654"/>
            <a:ext cx="11839904" cy="1325563"/>
          </a:xfrm>
        </p:spPr>
        <p:txBody>
          <a:bodyPr>
            <a:noAutofit/>
          </a:bodyPr>
          <a:lstStyle/>
          <a:p>
            <a:pPr algn="ctr"/>
            <a:r>
              <a:rPr lang="en-US" sz="5500">
                <a:latin typeface="Arial Narrow" panose="020B0604020202020204" pitchFamily="34" charset="0"/>
                <a:cs typeface="Arial Narrow" panose="020B0604020202020204" pitchFamily="34" charset="0"/>
              </a:rPr>
              <a:t>Financial Ratios Discussion</a:t>
            </a:r>
          </a:p>
        </p:txBody>
      </p:sp>
      <p:sp>
        <p:nvSpPr>
          <p:cNvPr id="6" name="Content Placeholder 5">
            <a:extLst>
              <a:ext uri="{FF2B5EF4-FFF2-40B4-BE49-F238E27FC236}">
                <a16:creationId xmlns:a16="http://schemas.microsoft.com/office/drawing/2014/main" id="{A4217B68-DA96-1E26-FCE1-2F392166E3DE}"/>
              </a:ext>
            </a:extLst>
          </p:cNvPr>
          <p:cNvSpPr>
            <a:spLocks noGrp="1"/>
          </p:cNvSpPr>
          <p:nvPr>
            <p:ph idx="1"/>
          </p:nvPr>
        </p:nvSpPr>
        <p:spPr>
          <a:xfrm>
            <a:off x="0" y="1376217"/>
            <a:ext cx="12192000" cy="5693656"/>
          </a:xfrm>
        </p:spPr>
        <p:txBody>
          <a:bodyPr>
            <a:normAutofit fontScale="70000" lnSpcReduction="20000"/>
          </a:bodyPr>
          <a:lstStyle/>
          <a:p>
            <a:r>
              <a:rPr lang="en-US" b="1" u="sng">
                <a:latin typeface="Arial Narrow" panose="020B0604020202020204" pitchFamily="34" charset="0"/>
                <a:cs typeface="Arial Narrow" panose="020B0604020202020204" pitchFamily="34" charset="0"/>
              </a:rPr>
              <a:t>Profitability</a:t>
            </a:r>
          </a:p>
          <a:p>
            <a:pPr lvl="1"/>
            <a:r>
              <a:rPr lang="en-US">
                <a:latin typeface="Arial Narrow" panose="020B0604020202020204" pitchFamily="34" charset="0"/>
                <a:cs typeface="Arial Narrow" panose="020B0604020202020204" pitchFamily="34" charset="0"/>
              </a:rPr>
              <a:t>Profits are consistent and have low volatility</a:t>
            </a:r>
          </a:p>
          <a:p>
            <a:pPr lvl="1"/>
            <a:r>
              <a:rPr lang="en-US">
                <a:latin typeface="Arial Narrow" panose="020B0604020202020204" pitchFamily="34" charset="0"/>
                <a:cs typeface="Arial Narrow" panose="020B0604020202020204" pitchFamily="34" charset="0"/>
              </a:rPr>
              <a:t>Shows Costco values sustainable, predictable profitability</a:t>
            </a:r>
          </a:p>
          <a:p>
            <a:r>
              <a:rPr lang="en-US" b="1" u="sng">
                <a:latin typeface="Arial Narrow" panose="020B0604020202020204" pitchFamily="34" charset="0"/>
                <a:cs typeface="Arial Narrow" panose="020B0604020202020204" pitchFamily="34" charset="0"/>
              </a:rPr>
              <a:t>Leverage</a:t>
            </a:r>
          </a:p>
          <a:p>
            <a:pPr lvl="1"/>
            <a:r>
              <a:rPr lang="en-US">
                <a:latin typeface="Arial Narrow" panose="020B0604020202020204" pitchFamily="34" charset="0"/>
                <a:cs typeface="Arial Narrow" panose="020B0604020202020204" pitchFamily="34" charset="0"/>
              </a:rPr>
              <a:t>Ratios show that Costco generally maintains lower financial risk compared to its competitors</a:t>
            </a:r>
          </a:p>
          <a:p>
            <a:pPr lvl="1"/>
            <a:r>
              <a:rPr lang="en-US">
                <a:latin typeface="Arial Narrow" panose="020B0604020202020204" pitchFamily="34" charset="0"/>
                <a:cs typeface="Arial Narrow" panose="020B0604020202020204" pitchFamily="34" charset="0"/>
              </a:rPr>
              <a:t>Lower reliance on debt financing, therefore reducing interest payments</a:t>
            </a:r>
          </a:p>
          <a:p>
            <a:pPr lvl="1"/>
            <a:r>
              <a:rPr lang="en-US">
                <a:latin typeface="Arial Narrow" panose="020B0604020202020204" pitchFamily="34" charset="0"/>
                <a:cs typeface="Arial Narrow" panose="020B0604020202020204" pitchFamily="34" charset="0"/>
              </a:rPr>
              <a:t>Further shows Costco’s strategy of long-term stability and risk management</a:t>
            </a:r>
          </a:p>
          <a:p>
            <a:r>
              <a:rPr lang="en-US" b="1" u="sng">
                <a:latin typeface="Arial Narrow" panose="020B0604020202020204" pitchFamily="34" charset="0"/>
                <a:cs typeface="Arial Narrow" panose="020B0604020202020204" pitchFamily="34" charset="0"/>
              </a:rPr>
              <a:t>Efficiency</a:t>
            </a:r>
          </a:p>
          <a:p>
            <a:pPr lvl="1"/>
            <a:r>
              <a:rPr lang="en-US">
                <a:latin typeface="Arial Narrow" panose="020B0604020202020204" pitchFamily="34" charset="0"/>
                <a:cs typeface="Arial Narrow" panose="020B0604020202020204" pitchFamily="34" charset="0"/>
              </a:rPr>
              <a:t>Overall, extremely efficient and outperforms competitors in each metric</a:t>
            </a:r>
          </a:p>
          <a:p>
            <a:pPr lvl="1"/>
            <a:r>
              <a:rPr lang="en-US">
                <a:latin typeface="Arial Narrow" panose="020B0604020202020204" pitchFamily="34" charset="0"/>
                <a:cs typeface="Arial Narrow" panose="020B0604020202020204" pitchFamily="34" charset="0"/>
              </a:rPr>
              <a:t>Can convert assets into sales more efficiently than the competition</a:t>
            </a:r>
          </a:p>
          <a:p>
            <a:pPr lvl="1"/>
            <a:r>
              <a:rPr lang="en-US">
                <a:latin typeface="Arial Narrow" panose="020B0604020202020204" pitchFamily="34" charset="0"/>
                <a:cs typeface="Arial Narrow" panose="020B0604020202020204" pitchFamily="34" charset="0"/>
              </a:rPr>
              <a:t>Reinforces the idea that Costco's operational model and efficiency are an imperative competitive advantage</a:t>
            </a:r>
          </a:p>
          <a:p>
            <a:r>
              <a:rPr lang="en-US" b="1" u="sng">
                <a:latin typeface="Arial Narrow" panose="020B0604020202020204" pitchFamily="34" charset="0"/>
                <a:cs typeface="Arial Narrow" panose="020B0604020202020204" pitchFamily="34" charset="0"/>
              </a:rPr>
              <a:t>Liquidity</a:t>
            </a:r>
          </a:p>
          <a:p>
            <a:pPr lvl="1"/>
            <a:r>
              <a:rPr lang="en-US">
                <a:latin typeface="Arial Narrow" panose="020B0604020202020204" pitchFamily="34" charset="0"/>
                <a:cs typeface="Arial Narrow" panose="020B0604020202020204" pitchFamily="34" charset="0"/>
              </a:rPr>
              <a:t>Relatively liquid, so they can meet their short-term financial obligations</a:t>
            </a:r>
          </a:p>
          <a:p>
            <a:pPr lvl="1"/>
            <a:r>
              <a:rPr lang="en-US">
                <a:latin typeface="Arial Narrow" panose="020B0604020202020204" pitchFamily="34" charset="0"/>
                <a:cs typeface="Arial Narrow" panose="020B0604020202020204" pitchFamily="34" charset="0"/>
              </a:rPr>
              <a:t>Balances operational efficiency with financial flexibility, so they can handle economic downturns as well</a:t>
            </a:r>
          </a:p>
          <a:p>
            <a:r>
              <a:rPr lang="en-US" b="1" u="sng">
                <a:latin typeface="Arial Narrow" panose="020B0604020202020204" pitchFamily="34" charset="0"/>
                <a:cs typeface="Arial Narrow" panose="020B0604020202020204" pitchFamily="34" charset="0"/>
              </a:rPr>
              <a:t>Market Value</a:t>
            </a:r>
          </a:p>
          <a:p>
            <a:pPr lvl="1"/>
            <a:r>
              <a:rPr lang="en-US">
                <a:latin typeface="Arial Narrow" panose="020B0604020202020204" pitchFamily="34" charset="0"/>
                <a:cs typeface="Arial Narrow" panose="020B0604020202020204" pitchFamily="34" charset="0"/>
              </a:rPr>
              <a:t>A high and consistent PE ratio means investors are willing to pay more today for Costco's future earnings</a:t>
            </a:r>
          </a:p>
          <a:p>
            <a:pPr lvl="1"/>
            <a:r>
              <a:rPr lang="en-US">
                <a:latin typeface="Arial Narrow" panose="020B0604020202020204" pitchFamily="34" charset="0"/>
                <a:cs typeface="Arial Narrow" panose="020B0604020202020204" pitchFamily="34" charset="0"/>
              </a:rPr>
              <a:t>Costco’s good performance is a sign of strong and stable future growth, low risk, and predictable earnings</a:t>
            </a:r>
          </a:p>
          <a:p>
            <a:pPr marL="0" indent="0">
              <a:buNone/>
            </a:pPr>
            <a:r>
              <a:rPr lang="en-US" sz="2600">
                <a:latin typeface="Arial Narrow" panose="020B0604020202020204" pitchFamily="34" charset="0"/>
                <a:cs typeface="Arial Narrow" panose="020B0604020202020204" pitchFamily="34" charset="0"/>
              </a:rPr>
              <a:t>Overall, Costco outperforms its competition not by maximizing short-term profitability, but by being focused on the long run, performing consistently, achieving operational efficiency, and maintaining a conservative financial structure. Costco's stability and long-term value creation explains their strong market valuation compared to its competitors.</a:t>
            </a:r>
          </a:p>
        </p:txBody>
      </p:sp>
    </p:spTree>
    <p:extLst>
      <p:ext uri="{BB962C8B-B14F-4D97-AF65-F5344CB8AC3E}">
        <p14:creationId xmlns:p14="http://schemas.microsoft.com/office/powerpoint/2010/main" val="264216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59B55EE-6193-6D35-8D78-E730CE613942}"/>
              </a:ext>
            </a:extLst>
          </p:cNvPr>
          <p:cNvGraphicFramePr>
            <a:graphicFrameLocks/>
          </p:cNvGraphicFramePr>
          <p:nvPr>
            <p:extLst>
              <p:ext uri="{D42A27DB-BD31-4B8C-83A1-F6EECF244321}">
                <p14:modId xmlns:p14="http://schemas.microsoft.com/office/powerpoint/2010/main" val="1544300442"/>
              </p:ext>
            </p:extLst>
          </p:nvPr>
        </p:nvGraphicFramePr>
        <p:xfrm>
          <a:off x="536028" y="839897"/>
          <a:ext cx="8008883" cy="5261358"/>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13">
            <a:extLst>
              <a:ext uri="{FF2B5EF4-FFF2-40B4-BE49-F238E27FC236}">
                <a16:creationId xmlns:a16="http://schemas.microsoft.com/office/drawing/2014/main" id="{CA37E56B-194B-008E-DB1E-6AF97CF25431}"/>
              </a:ext>
            </a:extLst>
          </p:cNvPr>
          <p:cNvSpPr>
            <a:spLocks noGrp="1"/>
          </p:cNvSpPr>
          <p:nvPr>
            <p:ph idx="1"/>
          </p:nvPr>
        </p:nvSpPr>
        <p:spPr>
          <a:xfrm>
            <a:off x="8544911" y="1904369"/>
            <a:ext cx="3373821" cy="3049261"/>
          </a:xfrm>
        </p:spPr>
        <p:txBody>
          <a:bodyPr vert="horz" lIns="91440" tIns="45720" rIns="91440" bIns="45720" rtlCol="0" anchor="t">
            <a:normAutofit fontScale="92500" lnSpcReduction="20000"/>
          </a:bodyPr>
          <a:lstStyle/>
          <a:p>
            <a:r>
              <a:rPr lang="en-US" sz="2400"/>
              <a:t>Costco consistently operates with the highest COGS ratio</a:t>
            </a:r>
          </a:p>
          <a:p>
            <a:pPr marL="0" indent="0">
              <a:buNone/>
            </a:pPr>
            <a:endParaRPr lang="en-US" sz="2400"/>
          </a:p>
          <a:p>
            <a:r>
              <a:rPr lang="en-US" sz="2400"/>
              <a:t>Firms show stable COGS percentages over time</a:t>
            </a:r>
          </a:p>
          <a:p>
            <a:pPr marL="0" indent="0">
              <a:buNone/>
            </a:pPr>
            <a:endParaRPr lang="en-US" sz="2400"/>
          </a:p>
          <a:p>
            <a:r>
              <a:rPr lang="en-US" sz="2400"/>
              <a:t>Target and Walmart exhibit more variability</a:t>
            </a:r>
          </a:p>
          <a:p>
            <a:endParaRPr lang="en-US"/>
          </a:p>
          <a:p>
            <a:endParaRPr lang="en-US"/>
          </a:p>
        </p:txBody>
      </p:sp>
    </p:spTree>
    <p:extLst>
      <p:ext uri="{BB962C8B-B14F-4D97-AF65-F5344CB8AC3E}">
        <p14:creationId xmlns:p14="http://schemas.microsoft.com/office/powerpoint/2010/main" val="366482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94A4-73B4-5D51-2D73-562421AC07BE}"/>
            </a:ext>
          </a:extLst>
        </p:cNvPr>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740E81F1-0089-2DE1-E6DE-BD04E78A6717}"/>
              </a:ext>
            </a:extLst>
          </p:cNvPr>
          <p:cNvSpPr>
            <a:spLocks noGrp="1"/>
          </p:cNvSpPr>
          <p:nvPr>
            <p:ph idx="1"/>
          </p:nvPr>
        </p:nvSpPr>
        <p:spPr>
          <a:xfrm>
            <a:off x="8521999" y="1393616"/>
            <a:ext cx="3373821" cy="4070764"/>
          </a:xfrm>
        </p:spPr>
        <p:txBody>
          <a:bodyPr vert="horz" lIns="91440" tIns="45720" rIns="91440" bIns="45720" rtlCol="0" anchor="t">
            <a:noAutofit/>
          </a:bodyPr>
          <a:lstStyle/>
          <a:p>
            <a:r>
              <a:rPr lang="en-US" altLang="en-US" sz="2200">
                <a:solidFill>
                  <a:srgbClr val="000000"/>
                </a:solidFill>
              </a:rPr>
              <a:t>Costco’s gross margin remains structurally lower and extremely stable</a:t>
            </a:r>
            <a:endParaRPr lang="en-US" sz="2200"/>
          </a:p>
          <a:p>
            <a:pPr marL="0" indent="0">
              <a:buNone/>
            </a:pPr>
            <a:endParaRPr lang="en-US" sz="2200"/>
          </a:p>
          <a:p>
            <a:r>
              <a:rPr lang="en-US" sz="2200"/>
              <a:t>Dollar General consistently posts the highest gross margins</a:t>
            </a:r>
          </a:p>
          <a:p>
            <a:pPr marL="0" indent="0">
              <a:buNone/>
            </a:pPr>
            <a:endParaRPr lang="en-US" sz="2200"/>
          </a:p>
          <a:p>
            <a:r>
              <a:rPr lang="en-US" sz="2200"/>
              <a:t>Target shows the most volatility</a:t>
            </a:r>
          </a:p>
          <a:p>
            <a:endParaRPr lang="en-US" sz="2200"/>
          </a:p>
        </p:txBody>
      </p:sp>
      <p:graphicFrame>
        <p:nvGraphicFramePr>
          <p:cNvPr id="2" name="Chart 1">
            <a:extLst>
              <a:ext uri="{FF2B5EF4-FFF2-40B4-BE49-F238E27FC236}">
                <a16:creationId xmlns:a16="http://schemas.microsoft.com/office/drawing/2014/main" id="{CDE45E54-D524-571F-2D13-6881D34A637E}"/>
              </a:ext>
            </a:extLst>
          </p:cNvPr>
          <p:cNvGraphicFramePr>
            <a:graphicFrameLocks/>
          </p:cNvGraphicFramePr>
          <p:nvPr>
            <p:extLst>
              <p:ext uri="{D42A27DB-BD31-4B8C-83A1-F6EECF244321}">
                <p14:modId xmlns:p14="http://schemas.microsoft.com/office/powerpoint/2010/main" val="1737828036"/>
              </p:ext>
            </p:extLst>
          </p:nvPr>
        </p:nvGraphicFramePr>
        <p:xfrm>
          <a:off x="551793" y="527745"/>
          <a:ext cx="7803931" cy="58025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3246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57fcf6f-126d-4941-b44e-af7be851d93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B587D1C714F547B70F833AA6C06E55" ma:contentTypeVersion="13" ma:contentTypeDescription="Create a new document." ma:contentTypeScope="" ma:versionID="4822041496ccce576c354a74ca7ca6e3">
  <xsd:schema xmlns:xsd="http://www.w3.org/2001/XMLSchema" xmlns:xs="http://www.w3.org/2001/XMLSchema" xmlns:p="http://schemas.microsoft.com/office/2006/metadata/properties" xmlns:ns3="457fcf6f-126d-4941-b44e-af7be851d93b" xmlns:ns4="9eed03d3-6288-4911-8137-00d1fd0475d5" targetNamespace="http://schemas.microsoft.com/office/2006/metadata/properties" ma:root="true" ma:fieldsID="999418e3157937e8e7cb6bb51b043a6b" ns3:_="" ns4:_="">
    <xsd:import namespace="457fcf6f-126d-4941-b44e-af7be851d93b"/>
    <xsd:import namespace="9eed03d3-6288-4911-8137-00d1fd0475d5"/>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7fcf6f-126d-4941-b44e-af7be851d9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ed03d3-6288-4911-8137-00d1fd0475d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027B2-5D6F-4DE1-B0C7-027085B844D3}">
  <ds:schemaRefs>
    <ds:schemaRef ds:uri="http://schemas.microsoft.com/sharepoint/v3/contenttype/forms"/>
  </ds:schemaRefs>
</ds:datastoreItem>
</file>

<file path=customXml/itemProps2.xml><?xml version="1.0" encoding="utf-8"?>
<ds:datastoreItem xmlns:ds="http://schemas.openxmlformats.org/officeDocument/2006/customXml" ds:itemID="{643ED0F2-B311-4D29-9C41-F8603F100BDF}">
  <ds:schemaRefs>
    <ds:schemaRef ds:uri="http://schemas.microsoft.com/office/2006/documentManagement/types"/>
    <ds:schemaRef ds:uri="http://purl.org/dc/dcmitype/"/>
    <ds:schemaRef ds:uri="http://purl.org/dc/terms/"/>
    <ds:schemaRef ds:uri="http://www.w3.org/XML/1998/namespace"/>
    <ds:schemaRef ds:uri="9eed03d3-6288-4911-8137-00d1fd0475d5"/>
    <ds:schemaRef ds:uri="http://schemas.microsoft.com/office/infopath/2007/PartnerControls"/>
    <ds:schemaRef ds:uri="http://purl.org/dc/elements/1.1/"/>
    <ds:schemaRef ds:uri="http://schemas.openxmlformats.org/package/2006/metadata/core-properties"/>
    <ds:schemaRef ds:uri="457fcf6f-126d-4941-b44e-af7be851d93b"/>
    <ds:schemaRef ds:uri="http://schemas.microsoft.com/office/2006/metadata/properties"/>
  </ds:schemaRefs>
</ds:datastoreItem>
</file>

<file path=customXml/itemProps3.xml><?xml version="1.0" encoding="utf-8"?>
<ds:datastoreItem xmlns:ds="http://schemas.openxmlformats.org/officeDocument/2006/customXml" ds:itemID="{D0008BDF-2532-4C18-8058-BAFC8F78C04C}">
  <ds:schemaRefs>
    <ds:schemaRef ds:uri="457fcf6f-126d-4941-b44e-af7be851d93b"/>
    <ds:schemaRef ds:uri="9eed03d3-6288-4911-8137-00d1fd0475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f028129-009c-4b33-b633-bbfc58bbd960}" enabled="0" method="" siteId="{6f028129-009c-4b33-b633-bbfc58bbd960}" removed="1"/>
</clbl:labelList>
</file>

<file path=docProps/app.xml><?xml version="1.0" encoding="utf-8"?>
<Properties xmlns="http://schemas.openxmlformats.org/officeDocument/2006/extended-properties" xmlns:vt="http://schemas.openxmlformats.org/officeDocument/2006/docPropsVTypes">
  <TotalTime>0</TotalTime>
  <Words>2136</Words>
  <Application>Microsoft Office PowerPoint</Application>
  <PresentationFormat>Widescreen</PresentationFormat>
  <Paragraphs>220</Paragraphs>
  <Slides>29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vt:lpstr>
      <vt:lpstr>Aptos Display</vt:lpstr>
      <vt:lpstr>Arial</vt:lpstr>
      <vt:lpstr>Arial Narrow</vt:lpstr>
      <vt:lpstr>Calibri</vt:lpstr>
      <vt:lpstr>Office Theme</vt:lpstr>
      <vt:lpstr>Analysis: The Costco Wholesale Case</vt:lpstr>
      <vt:lpstr>Profitability</vt:lpstr>
      <vt:lpstr>Leverage</vt:lpstr>
      <vt:lpstr>Efficiency</vt:lpstr>
      <vt:lpstr>Liquidity</vt:lpstr>
      <vt:lpstr>Market Value</vt:lpstr>
      <vt:lpstr>Financial Ratios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Takeaways from Common-Size Charts</vt:lpstr>
      <vt:lpstr>CostCo's Current Strategies</vt:lpstr>
      <vt:lpstr>Strengths</vt:lpstr>
      <vt:lpstr>Weaknesses</vt:lpstr>
      <vt:lpstr>Threats To Supermarket Industry </vt:lpstr>
      <vt:lpstr>Low Profit Margins</vt:lpstr>
      <vt:lpstr>Memberships Are Driving Force </vt:lpstr>
      <vt:lpstr>High Price Competition</vt:lpstr>
      <vt:lpstr>How To Scale When Market Is Saturated?</vt:lpstr>
      <vt:lpstr>Protect Membership Model</vt:lpstr>
      <vt:lpstr>Leverage Kirkland to Support Growth</vt:lpstr>
      <vt:lpstr>How to Beat Costco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 Cox</dc:creator>
  <cp:lastModifiedBy>Alex Cox</cp:lastModifiedBy>
  <cp:revision>1</cp:revision>
  <dcterms:created xsi:type="dcterms:W3CDTF">2026-02-04T01:14:48Z</dcterms:created>
  <dcterms:modified xsi:type="dcterms:W3CDTF">2026-02-10T15:04:18Z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0x010100B3B587D1C714F547B70F833AA6C06E55</vt:lpwstr>
  </property>
</Properties>
</file>