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7"/>
  </p:notesMasterIdLst>
  <p:sldIdLst>
    <p:sldId id="256" r:id="rId2"/>
    <p:sldId id="265" r:id="rId3"/>
    <p:sldId id="268" r:id="rId4"/>
    <p:sldId id="269" r:id="rId5"/>
    <p:sldId id="270" r:id="rId6"/>
    <p:sldId id="271" r:id="rId7"/>
    <p:sldId id="258" r:id="rId8"/>
    <p:sldId id="259" r:id="rId9"/>
    <p:sldId id="260" r:id="rId10"/>
    <p:sldId id="261" r:id="rId11"/>
    <p:sldId id="263" r:id="rId12"/>
    <p:sldId id="266" r:id="rId13"/>
    <p:sldId id="262" r:id="rId14"/>
    <p:sldId id="267" r:id="rId15"/>
    <p:sldId id="26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AC609F-2301-BA42-9A58-5B850AAC3FC0}" v="2606" dt="2026-02-09T23:28:51.255"/>
    <p1510:client id="{70FA3133-6778-FF4F-94CB-9701EB33EC1F}" v="83" dt="2026-02-09T23:28:41.929"/>
    <p1510:client id="{C4C8CB80-B671-0745-DB62-0B55E7F86E3B}" v="3" dt="2026-02-09T23:39:56.465"/>
    <p1510:client id="{F7532E0E-0FE6-5E4D-8AE7-286B56C2B56F}" v="842" dt="2026-02-09T23:02:49.3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Cash Ratio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'Cash Ratio'!$B$5:$J$5</c:f>
              <c:numCache>
                <c:formatCode>0.00%</c:formatCode>
                <c:ptCount val="9"/>
                <c:pt idx="0">
                  <c:v>0.21695024077046549</c:v>
                </c:pt>
                <c:pt idx="1">
                  <c:v>0.2598456701914833</c:v>
                </c:pt>
                <c:pt idx="2">
                  <c:v>0.30387433503964667</c:v>
                </c:pt>
                <c:pt idx="3">
                  <c:v>0.36080389034729093</c:v>
                </c:pt>
                <c:pt idx="4">
                  <c:v>0.49416358074384159</c:v>
                </c:pt>
                <c:pt idx="5">
                  <c:v>0.3823919024489657</c:v>
                </c:pt>
                <c:pt idx="6">
                  <c:v>0.31886367897993623</c:v>
                </c:pt>
                <c:pt idx="7">
                  <c:v>0.40794449572700475</c:v>
                </c:pt>
                <c:pt idx="8">
                  <c:v>0.27932551319648091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C2-E240-B2F7-C4070AFF1E08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'Cash Ratio'!$B$10:$J$10</c:f>
              <c:numCache>
                <c:formatCode>0.00%</c:formatCode>
                <c:ptCount val="9"/>
                <c:pt idx="0">
                  <c:v>7.9147783419088832E-2</c:v>
                </c:pt>
                <c:pt idx="1">
                  <c:v>7.164657685188186E-2</c:v>
                </c:pt>
                <c:pt idx="2">
                  <c:v>9.0203037022096685E-2</c:v>
                </c:pt>
                <c:pt idx="3">
                  <c:v>7.8082946240488185E-2</c:v>
                </c:pt>
                <c:pt idx="4">
                  <c:v>5.2898907221101452E-2</c:v>
                </c:pt>
                <c:pt idx="5">
                  <c:v>0.24104873184640355</c:v>
                </c:pt>
                <c:pt idx="6">
                  <c:v>5.7669913336835382E-2</c:v>
                </c:pt>
                <c:pt idx="7">
                  <c:v>6.4808260108074917E-2</c:v>
                </c:pt>
                <c:pt idx="8">
                  <c:v>7.9885055847710149E-2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3C2-E240-B2F7-C4070AFF1E08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'Cash Ratio'!$B$15:$J$15</c:f>
              <c:numCache>
                <c:formatCode>0.00%</c:formatCode>
                <c:ptCount val="9"/>
                <c:pt idx="0">
                  <c:v>0.32055141815877042</c:v>
                </c:pt>
                <c:pt idx="1">
                  <c:v>0.19768631462973166</c:v>
                </c:pt>
                <c:pt idx="2">
                  <c:v>0.20249770150168556</c:v>
                </c:pt>
                <c:pt idx="3">
                  <c:v>0.10363660583455442</c:v>
                </c:pt>
                <c:pt idx="4">
                  <c:v>0.17788361979705944</c:v>
                </c:pt>
                <c:pt idx="5">
                  <c:v>0.42290683229813664</c:v>
                </c:pt>
                <c:pt idx="6">
                  <c:v>0.27180760564675588</c:v>
                </c:pt>
                <c:pt idx="7">
                  <c:v>0.1143076923076923</c:v>
                </c:pt>
                <c:pt idx="8">
                  <c:v>0.19710940737670948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3C2-E240-B2F7-C4070AFF1E08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'Cash Ratio'!$B$20:$J$20</c:f>
              <c:numCache>
                <c:formatCode>0.00%</c:formatCode>
                <c:ptCount val="9"/>
                <c:pt idx="0">
                  <c:v>0.13471270059889506</c:v>
                </c:pt>
                <c:pt idx="1">
                  <c:v>0.10260279703562036</c:v>
                </c:pt>
                <c:pt idx="2">
                  <c:v>8.6040677016339578E-2</c:v>
                </c:pt>
                <c:pt idx="3">
                  <c:v>9.9668288653406822E-2</c:v>
                </c:pt>
                <c:pt idx="4">
                  <c:v>0.12167373698418819</c:v>
                </c:pt>
                <c:pt idx="5">
                  <c:v>0.19149441416158455</c:v>
                </c:pt>
                <c:pt idx="6">
                  <c:v>0.16891930555396606</c:v>
                </c:pt>
                <c:pt idx="7">
                  <c:v>9.3548666999284144E-2</c:v>
                </c:pt>
                <c:pt idx="8">
                  <c:v>0.10676838175620841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3C2-E240-B2F7-C4070AFF1E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Debt to Equity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'Debt to Equity'!$B$5:$J$5</c:f>
              <c:numCache>
                <c:formatCode>General</c:formatCode>
                <c:ptCount val="9"/>
                <c:pt idx="0">
                  <c:v>1.689182614336685</c:v>
                </c:pt>
                <c:pt idx="1">
                  <c:v>2.2807112555284772</c:v>
                </c:pt>
                <c:pt idx="2">
                  <c:v>2.1160802869571853</c:v>
                </c:pt>
                <c:pt idx="3">
                  <c:v>1.9132443531827514</c:v>
                </c:pt>
                <c:pt idx="4">
                  <c:v>1.9701149425287356</c:v>
                </c:pt>
                <c:pt idx="5">
                  <c:v>2.2784600066379026</c:v>
                </c:pt>
                <c:pt idx="6">
                  <c:v>2.1077638397830194</c:v>
                </c:pt>
                <c:pt idx="7">
                  <c:v>1.7533721765504031</c:v>
                </c:pt>
                <c:pt idx="8">
                  <c:v>1.9561849123698247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7E-CE43-94D3-8388FED0ADDD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'Debt to Equity'!$B$10:$J$10</c:f>
              <c:numCache>
                <c:formatCode>General</c:formatCode>
                <c:ptCount val="9"/>
                <c:pt idx="0">
                  <c:v>1.0933701334876444</c:v>
                </c:pt>
                <c:pt idx="1">
                  <c:v>1.1590202086678971</c:v>
                </c:pt>
                <c:pt idx="2">
                  <c:v>1.0433190973091726</c:v>
                </c:pt>
                <c:pt idx="3">
                  <c:v>1.0575392530892218</c:v>
                </c:pt>
                <c:pt idx="4">
                  <c:v>2.4054582618425964</c:v>
                </c:pt>
                <c:pt idx="5">
                  <c:v>2.8825551646705909</c:v>
                </c:pt>
                <c:pt idx="6">
                  <c:v>3.204316490008122</c:v>
                </c:pt>
                <c:pt idx="7">
                  <c:v>4.2480266239751474</c:v>
                </c:pt>
                <c:pt idx="8">
                  <c:v>3.5629053214204705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17E-CE43-94D3-8388FED0ADDD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'Debt to Equity'!$B$15:$J$15</c:f>
              <c:numCache>
                <c:formatCode>General</c:formatCode>
                <c:ptCount val="9"/>
                <c:pt idx="0">
                  <c:v>2.1073550976306246</c:v>
                </c:pt>
                <c:pt idx="1">
                  <c:v>2.417419884963024</c:v>
                </c:pt>
                <c:pt idx="2">
                  <c:v>2.4591880525276801</c:v>
                </c:pt>
                <c:pt idx="3">
                  <c:v>2.6549526422944143</c:v>
                </c:pt>
                <c:pt idx="4">
                  <c:v>2.6152285979886756</c:v>
                </c:pt>
                <c:pt idx="5">
                  <c:v>2.5490304709141274</c:v>
                </c:pt>
                <c:pt idx="6">
                  <c:v>3.195135261557652</c:v>
                </c:pt>
                <c:pt idx="7">
                  <c:v>3.7484864672364671</c:v>
                </c:pt>
                <c:pt idx="8">
                  <c:v>3.121203097081596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17E-CE43-94D3-8388FED0ADDD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'Debt to Equity'!$B$20:$J$20</c:f>
              <c:numCache>
                <c:formatCode>General</c:formatCode>
                <c:ptCount val="9"/>
                <c:pt idx="0">
                  <c:v>1.3870184545095741</c:v>
                </c:pt>
                <c:pt idx="1">
                  <c:v>1.4688023840566213</c:v>
                </c:pt>
                <c:pt idx="2">
                  <c:v>1.5305238672638637</c:v>
                </c:pt>
                <c:pt idx="3">
                  <c:v>1.7537860712760882</c:v>
                </c:pt>
                <c:pt idx="4">
                  <c:v>1.8999288797331764</c:v>
                </c:pt>
                <c:pt idx="5">
                  <c:v>1.8846465823536804</c:v>
                </c:pt>
                <c:pt idx="6">
                  <c:v>1.6646788042354528</c:v>
                </c:pt>
                <c:pt idx="7">
                  <c:v>1.895512614446786</c:v>
                </c:pt>
                <c:pt idx="8">
                  <c:v>1.7867529341621491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17E-CE43-94D3-8388FED0AD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Debt to Capital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'Debt to Capital'!$B$5:$J$5</c:f>
              <c:numCache>
                <c:formatCode>General</c:formatCode>
                <c:ptCount val="9"/>
                <c:pt idx="0">
                  <c:v>0.62813979434912404</c:v>
                </c:pt>
                <c:pt idx="1">
                  <c:v>0.69518804853220351</c:v>
                </c:pt>
                <c:pt idx="2">
                  <c:v>0.67908400685770265</c:v>
                </c:pt>
                <c:pt idx="3">
                  <c:v>0.65674008810572693</c:v>
                </c:pt>
                <c:pt idx="4">
                  <c:v>0.66331269349845201</c:v>
                </c:pt>
                <c:pt idx="5">
                  <c:v>0.69497874063575626</c:v>
                </c:pt>
                <c:pt idx="6">
                  <c:v>0.6782252283140604</c:v>
                </c:pt>
                <c:pt idx="7">
                  <c:v>0.63680899788387391</c:v>
                </c:pt>
                <c:pt idx="8">
                  <c:v>0.66172616746144264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BB7-BE47-B870-84764940B429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'Debt to Capital'!$B$10:$J$10</c:f>
              <c:numCache>
                <c:formatCode>General</c:formatCode>
                <c:ptCount val="9"/>
                <c:pt idx="0">
                  <c:v>0.52230139142476584</c:v>
                </c:pt>
                <c:pt idx="1">
                  <c:v>0.53682693844862428</c:v>
                </c:pt>
                <c:pt idx="2">
                  <c:v>0.51060017922952394</c:v>
                </c:pt>
                <c:pt idx="3">
                  <c:v>0.5139825407954749</c:v>
                </c:pt>
                <c:pt idx="4">
                  <c:v>0.70635376413072559</c:v>
                </c:pt>
                <c:pt idx="5">
                  <c:v>0.74243765829793595</c:v>
                </c:pt>
                <c:pt idx="6">
                  <c:v>0.76214920965712829</c:v>
                </c:pt>
                <c:pt idx="7">
                  <c:v>0.80945218619288473</c:v>
                </c:pt>
                <c:pt idx="8">
                  <c:v>0.78084138732716646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BB7-BE47-B870-84764940B429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'Debt to Capital'!$B$15:$J$15</c:f>
              <c:numCache>
                <c:formatCode>General</c:formatCode>
                <c:ptCount val="9"/>
                <c:pt idx="0">
                  <c:v>0.67818290199195275</c:v>
                </c:pt>
                <c:pt idx="1">
                  <c:v>0.70738158211108437</c:v>
                </c:pt>
                <c:pt idx="2">
                  <c:v>0.71091482023670693</c:v>
                </c:pt>
                <c:pt idx="3">
                  <c:v>0.72639864373940422</c:v>
                </c:pt>
                <c:pt idx="4">
                  <c:v>0.72339231866102527</c:v>
                </c:pt>
                <c:pt idx="5">
                  <c:v>0.7182329066500156</c:v>
                </c:pt>
                <c:pt idx="6">
                  <c:v>0.76162866328445855</c:v>
                </c:pt>
                <c:pt idx="7">
                  <c:v>0.78940658104434236</c:v>
                </c:pt>
                <c:pt idx="8">
                  <c:v>0.75735240985620345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BB7-BE47-B870-84764940B429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'Debt to Capital'!$B$20:$J$20</c:f>
              <c:numCache>
                <c:formatCode>General</c:formatCode>
                <c:ptCount val="9"/>
                <c:pt idx="0">
                  <c:v>0.58106733606906469</c:v>
                </c:pt>
                <c:pt idx="1">
                  <c:v>0.59494530365899656</c:v>
                </c:pt>
                <c:pt idx="2">
                  <c:v>0.60482490881176598</c:v>
                </c:pt>
                <c:pt idx="3">
                  <c:v>0.63686358558106659</c:v>
                </c:pt>
                <c:pt idx="4">
                  <c:v>0.65516395695469254</c:v>
                </c:pt>
                <c:pt idx="5">
                  <c:v>0.65333708256764467</c:v>
                </c:pt>
                <c:pt idx="6">
                  <c:v>0.62472024830515394</c:v>
                </c:pt>
                <c:pt idx="7">
                  <c:v>0.65463800951492002</c:v>
                </c:pt>
                <c:pt idx="8">
                  <c:v>0.64115943407065801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BB7-BE47-B870-84764940B4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  <c:min val="0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Debt to EBITDA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'Debt to EBITDA'!$B$5:$J$5</c:f>
              <c:numCache>
                <c:formatCode>General</c:formatCode>
                <c:ptCount val="9"/>
                <c:pt idx="0">
                  <c:v>4.2279277450781407</c:v>
                </c:pt>
                <c:pt idx="1">
                  <c:v>4.6101076445904035</c:v>
                </c:pt>
                <c:pt idx="2">
                  <c:v>4.6859895217170866</c:v>
                </c:pt>
                <c:pt idx="3">
                  <c:v>4.7866431208861773</c:v>
                </c:pt>
                <c:pt idx="4">
                  <c:v>5.2049435028248592</c:v>
                </c:pt>
                <c:pt idx="5">
                  <c:v>4.8046191531552545</c:v>
                </c:pt>
                <c:pt idx="6">
                  <c:v>4.4357353990418922</c:v>
                </c:pt>
                <c:pt idx="7">
                  <c:v>4.1519561519561519</c:v>
                </c:pt>
                <c:pt idx="8">
                  <c:v>4.0105016490192673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06-A042-9C38-7C194EEB19F6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'Debt to EBITDA'!$B$10:$J$10</c:f>
              <c:numCache>
                <c:formatCode>General</c:formatCode>
                <c:ptCount val="9"/>
                <c:pt idx="0">
                  <c:v>2.558054924139431</c:v>
                </c:pt>
                <c:pt idx="1">
                  <c:v>2.5578867443911042</c:v>
                </c:pt>
                <c:pt idx="2">
                  <c:v>2.6411305002915468</c:v>
                </c:pt>
                <c:pt idx="3">
                  <c:v>2.6360611992822021</c:v>
                </c:pt>
                <c:pt idx="4">
                  <c:v>5.6735540738175771</c:v>
                </c:pt>
                <c:pt idx="5">
                  <c:v>4.6473308094339805</c:v>
                </c:pt>
                <c:pt idx="6">
                  <c:v>5.1921108857315037</c:v>
                </c:pt>
                <c:pt idx="7">
                  <c:v>5.8051727143804408</c:v>
                </c:pt>
                <c:pt idx="8">
                  <c:v>7.2828526803467089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706-A042-9C38-7C194EEB19F6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'Debt to EBITDA'!$B$15:$J$15</c:f>
              <c:numCache>
                <c:formatCode>General</c:formatCode>
                <c:ptCount val="9"/>
                <c:pt idx="0">
                  <c:v>3.7327409432672591</c:v>
                </c:pt>
                <c:pt idx="1">
                  <c:v>3.620675509366881</c:v>
                </c:pt>
                <c:pt idx="2">
                  <c:v>4.1827737226277373</c:v>
                </c:pt>
                <c:pt idx="3">
                  <c:v>4.4758991195343976</c:v>
                </c:pt>
                <c:pt idx="4">
                  <c:v>4.2206764866339332</c:v>
                </c:pt>
                <c:pt idx="5">
                  <c:v>4.0479489717365009</c:v>
                </c:pt>
                <c:pt idx="6">
                  <c:v>3.5017088174982911</c:v>
                </c:pt>
                <c:pt idx="7">
                  <c:v>6.3217717717717719</c:v>
                </c:pt>
                <c:pt idx="8">
                  <c:v>4.8182967475002876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706-A042-9C38-7C194EEB19F6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'Debt to EBITDA'!$B$20:$J$20</c:f>
              <c:numCache>
                <c:formatCode>General</c:formatCode>
                <c:ptCount val="9"/>
                <c:pt idx="0">
                  <c:v>3.4557048779761019</c:v>
                </c:pt>
                <c:pt idx="1">
                  <c:v>3.6015710632078917</c:v>
                </c:pt>
                <c:pt idx="2">
                  <c:v>3.9312273565117906</c:v>
                </c:pt>
                <c:pt idx="3">
                  <c:v>4.2794852152596903</c:v>
                </c:pt>
                <c:pt idx="4">
                  <c:v>4.7740871976582957</c:v>
                </c:pt>
                <c:pt idx="5">
                  <c:v>4.8951038575667658</c:v>
                </c:pt>
                <c:pt idx="6">
                  <c:v>4.1794808743169396</c:v>
                </c:pt>
                <c:pt idx="7">
                  <c:v>4.4880895328841657</c:v>
                </c:pt>
                <c:pt idx="8">
                  <c:v>4.1638492216647371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706-A042-9C38-7C194EEB19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P/E</a:t>
            </a:r>
            <a:r>
              <a:rPr lang="en-US" baseline="0"/>
              <a:t> Ratio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PE!$B$5:$J$5</c:f>
              <c:numCache>
                <c:formatCode>"$"#,##0.00_);\("$"#,##0.00\)</c:formatCode>
                <c:ptCount val="9"/>
                <c:pt idx="0">
                  <c:v>29.664179104477611</c:v>
                </c:pt>
                <c:pt idx="1">
                  <c:v>25.726677577741405</c:v>
                </c:pt>
                <c:pt idx="2">
                  <c:v>32.606993006993001</c:v>
                </c:pt>
                <c:pt idx="3">
                  <c:v>35.16466346153846</c:v>
                </c:pt>
                <c:pt idx="4">
                  <c:v>38.199999999999996</c:v>
                </c:pt>
                <c:pt idx="5">
                  <c:v>40.30796460176991</c:v>
                </c:pt>
                <c:pt idx="6">
                  <c:v>39.462414578587705</c:v>
                </c:pt>
                <c:pt idx="7">
                  <c:v>39.003526093088858</c:v>
                </c:pt>
                <c:pt idx="8">
                  <c:v>54.016867469879507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5C9-AD41-95C2-742D6B46C2A1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PE!$B$10:$J$10</c:f>
              <c:numCache>
                <c:formatCode>"$"#,##0.00_);\("$"#,##0.00\)</c:formatCode>
                <c:ptCount val="9"/>
                <c:pt idx="0">
                  <c:v>18.65909090909091</c:v>
                </c:pt>
                <c:pt idx="1">
                  <c:v>16.355056179775282</c:v>
                </c:pt>
                <c:pt idx="2">
                  <c:v>19.147163120567377</c:v>
                </c:pt>
                <c:pt idx="3">
                  <c:v>25.944908180300498</c:v>
                </c:pt>
                <c:pt idx="4">
                  <c:v>30.179640718562876</c:v>
                </c:pt>
                <c:pt idx="5">
                  <c:v>20.82710280373832</c:v>
                </c:pt>
                <c:pt idx="6">
                  <c:v>23.182617187499996</c:v>
                </c:pt>
                <c:pt idx="7">
                  <c:v>12.726001863932899</c:v>
                </c:pt>
                <c:pt idx="8">
                  <c:v>10.966974900924702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5C9-AD41-95C2-742D6B46C2A1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PE!$B$15:$J$15</c:f>
              <c:numCache>
                <c:formatCode>"$"#,##0.00_);\("$"#,##0.00\)</c:formatCode>
                <c:ptCount val="9"/>
                <c:pt idx="0">
                  <c:v>13.123134328358208</c:v>
                </c:pt>
                <c:pt idx="1">
                  <c:v>11.594080338266384</c:v>
                </c:pt>
                <c:pt idx="2">
                  <c:v>16.399624765478425</c:v>
                </c:pt>
                <c:pt idx="3">
                  <c:v>19.203237410071942</c:v>
                </c:pt>
                <c:pt idx="4">
                  <c:v>23.4595015576324</c:v>
                </c:pt>
                <c:pt idx="5">
                  <c:v>28.29324169530355</c:v>
                </c:pt>
                <c:pt idx="6">
                  <c:v>11.1939564300773</c:v>
                </c:pt>
                <c:pt idx="7">
                  <c:v>21.187707641196013</c:v>
                </c:pt>
                <c:pt idx="8">
                  <c:v>17.055741360089186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5C9-AD41-95C2-742D6B46C2A1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PE!$B$20:$J$20</c:f>
              <c:numCache>
                <c:formatCode>"$"#,##0.00_);\("$"#,##0.00\)</c:formatCode>
                <c:ptCount val="9"/>
                <c:pt idx="0">
                  <c:v>15.61437908496732</c:v>
                </c:pt>
                <c:pt idx="1">
                  <c:v>17.755102040816329</c:v>
                </c:pt>
                <c:pt idx="2">
                  <c:v>29.027272727272724</c:v>
                </c:pt>
                <c:pt idx="3">
                  <c:v>49.85526315789474</c:v>
                </c:pt>
                <c:pt idx="4">
                  <c:v>27.051724137931036</c:v>
                </c:pt>
                <c:pt idx="5">
                  <c:v>30.937106918238992</c:v>
                </c:pt>
                <c:pt idx="6">
                  <c:v>27.10429447852761</c:v>
                </c:pt>
                <c:pt idx="7">
                  <c:v>37.965034965034967</c:v>
                </c:pt>
                <c:pt idx="8">
                  <c:v>40.276041666666664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5C9-AD41-95C2-742D6B46C2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Dividend Payout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'Dividend Yield'!$B$3:$J$3</c:f>
              <c:numCache>
                <c:formatCode>_(#,##0.0%_);_(\(#,##0.0%\)_);_(#,##0.0%_)</c:formatCode>
                <c:ptCount val="9"/>
                <c:pt idx="0">
                  <c:v>0.31744600000000001</c:v>
                </c:pt>
                <c:pt idx="1">
                  <c:v>0.30011100000000002</c:v>
                </c:pt>
                <c:pt idx="2">
                  <c:v>0.21984600000000001</c:v>
                </c:pt>
                <c:pt idx="3">
                  <c:v>0.28368399999999999</c:v>
                </c:pt>
                <c:pt idx="4">
                  <c:v>0.36956499999999998</c:v>
                </c:pt>
                <c:pt idx="5">
                  <c:v>1.1479919999999999</c:v>
                </c:pt>
                <c:pt idx="6">
                  <c:v>0.25633099999999998</c:v>
                </c:pt>
                <c:pt idx="7">
                  <c:v>0.198823</c:v>
                </c:pt>
                <c:pt idx="8">
                  <c:v>0.323876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93-ED45-A2F7-CE0F23E61B84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'Dividend Yield'!$B$6:$J$6</c:f>
              <c:numCache>
                <c:formatCode>_(#,##0.0%_);_(\(#,##0.0%\)_);_(#,##0.0%_)</c:formatCode>
                <c:ptCount val="9"/>
                <c:pt idx="0">
                  <c:v>0.22172500000000001</c:v>
                </c:pt>
                <c:pt idx="1">
                  <c:v>0.22470399999999999</c:v>
                </c:pt>
                <c:pt idx="2">
                  <c:v>0.18384500000000001</c:v>
                </c:pt>
                <c:pt idx="3">
                  <c:v>0.19284499999999999</c:v>
                </c:pt>
                <c:pt idx="4">
                  <c:v>0.191274</c:v>
                </c:pt>
                <c:pt idx="5">
                  <c:v>0.13405600000000001</c:v>
                </c:pt>
                <c:pt idx="6">
                  <c:v>0.163463</c:v>
                </c:pt>
                <c:pt idx="7">
                  <c:v>0.20435700000000001</c:v>
                </c:pt>
                <c:pt idx="8">
                  <c:v>0.31179600000000002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93-ED45-A2F7-CE0F23E61B84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'Dividend Yield'!$B$9:$J$9</c:f>
              <c:numCache>
                <c:formatCode>_(#,##0.0%_);_(\(#,##0.0%\)_);_(#,##0.0%_)</c:formatCode>
                <c:ptCount val="9"/>
                <c:pt idx="0">
                  <c:v>0.40499499999999999</c:v>
                </c:pt>
                <c:pt idx="1">
                  <c:v>0.49304999999999999</c:v>
                </c:pt>
                <c:pt idx="2">
                  <c:v>0.45916200000000001</c:v>
                </c:pt>
                <c:pt idx="3">
                  <c:v>0.45454499999999998</c:v>
                </c:pt>
                <c:pt idx="4">
                  <c:v>0.405364</c:v>
                </c:pt>
                <c:pt idx="5">
                  <c:v>0.30746299999999999</c:v>
                </c:pt>
                <c:pt idx="6">
                  <c:v>0.222862</c:v>
                </c:pt>
                <c:pt idx="7">
                  <c:v>0.66043099999999999</c:v>
                </c:pt>
                <c:pt idx="8">
                  <c:v>0.485983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C93-ED45-A2F7-CE0F23E61B84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'Dividend Yield'!$B$12:$J$12</c:f>
              <c:numCache>
                <c:formatCode>_(#,##0.0%_);_(\(#,##0.0%\)_);_(#,##0.0%_)</c:formatCode>
                <c:ptCount val="9"/>
                <c:pt idx="0">
                  <c:v>0.428338</c:v>
                </c:pt>
                <c:pt idx="1">
                  <c:v>0.45561800000000002</c:v>
                </c:pt>
                <c:pt idx="2">
                  <c:v>0.62096899999999999</c:v>
                </c:pt>
                <c:pt idx="3">
                  <c:v>0.91484200000000004</c:v>
                </c:pt>
                <c:pt idx="4">
                  <c:v>0.40642400000000001</c:v>
                </c:pt>
                <c:pt idx="5">
                  <c:v>0.45270100000000002</c:v>
                </c:pt>
                <c:pt idx="6">
                  <c:v>0.44993699999999998</c:v>
                </c:pt>
                <c:pt idx="7">
                  <c:v>0.52345799999999998</c:v>
                </c:pt>
                <c:pt idx="8">
                  <c:v>0.39584799999999998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C93-ED45-A2F7-CE0F23E61B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EPS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EPS!$B$3:$J$3</c:f>
              <c:numCache>
                <c:formatCode>_("$"#,##0.0#_);_(\("$"#,##0.0#\)_);_("$"" - "_)</c:formatCode>
                <c:ptCount val="9"/>
                <c:pt idx="0">
                  <c:v>5.36</c:v>
                </c:pt>
                <c:pt idx="1">
                  <c:v>6.11</c:v>
                </c:pt>
                <c:pt idx="2">
                  <c:v>7.15</c:v>
                </c:pt>
                <c:pt idx="3">
                  <c:v>8.32</c:v>
                </c:pt>
                <c:pt idx="4">
                  <c:v>9.0500000000000007</c:v>
                </c:pt>
                <c:pt idx="5">
                  <c:v>11.3</c:v>
                </c:pt>
                <c:pt idx="6">
                  <c:v>13.17</c:v>
                </c:pt>
                <c:pt idx="7">
                  <c:v>14.18</c:v>
                </c:pt>
                <c:pt idx="8">
                  <c:v>16.600000000000001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7A-1E4B-9D0B-8F05CBF10F19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EPS!$B$6:$J$6</c:f>
              <c:numCache>
                <c:formatCode>_("$"#,##0.0#_);_(\("$"#,##0.0#\)_);_("$"" - "_)</c:formatCode>
                <c:ptCount val="9"/>
                <c:pt idx="0">
                  <c:v>3.96</c:v>
                </c:pt>
                <c:pt idx="1">
                  <c:v>4.45</c:v>
                </c:pt>
                <c:pt idx="2">
                  <c:v>5.64</c:v>
                </c:pt>
                <c:pt idx="3">
                  <c:v>5.99</c:v>
                </c:pt>
                <c:pt idx="4">
                  <c:v>6.68</c:v>
                </c:pt>
                <c:pt idx="5">
                  <c:v>10.7</c:v>
                </c:pt>
                <c:pt idx="6">
                  <c:v>10.24</c:v>
                </c:pt>
                <c:pt idx="7">
                  <c:v>10.73</c:v>
                </c:pt>
                <c:pt idx="8">
                  <c:v>7.57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D7A-1E4B-9D0B-8F05CBF10F19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EPS!$B$9:$J$9</c:f>
              <c:numCache>
                <c:formatCode>_("$"#,##0.0#_);_(\("$"#,##0.0#\)_);_("$"" - "_)</c:formatCode>
                <c:ptCount val="9"/>
                <c:pt idx="0">
                  <c:v>5.36</c:v>
                </c:pt>
                <c:pt idx="1">
                  <c:v>4.7300000000000004</c:v>
                </c:pt>
                <c:pt idx="2">
                  <c:v>5.33</c:v>
                </c:pt>
                <c:pt idx="3">
                  <c:v>5.56</c:v>
                </c:pt>
                <c:pt idx="4">
                  <c:v>6.42</c:v>
                </c:pt>
                <c:pt idx="5">
                  <c:v>8.73</c:v>
                </c:pt>
                <c:pt idx="6">
                  <c:v>14.23</c:v>
                </c:pt>
                <c:pt idx="7">
                  <c:v>6.02</c:v>
                </c:pt>
                <c:pt idx="8">
                  <c:v>8.9700000000000006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D7A-1E4B-9D0B-8F05CBF10F19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EPS!$B$12:$J$12</c:f>
              <c:numCache>
                <c:formatCode>_("$"#,##0.0#_);_(\("$"#,##0.0#\)_);_("$"" - "_)</c:formatCode>
                <c:ptCount val="9"/>
                <c:pt idx="0">
                  <c:v>1.53</c:v>
                </c:pt>
                <c:pt idx="1">
                  <c:v>1.47</c:v>
                </c:pt>
                <c:pt idx="2">
                  <c:v>1.1000000000000001</c:v>
                </c:pt>
                <c:pt idx="3">
                  <c:v>0.76</c:v>
                </c:pt>
                <c:pt idx="4">
                  <c:v>1.74</c:v>
                </c:pt>
                <c:pt idx="5">
                  <c:v>1.59</c:v>
                </c:pt>
                <c:pt idx="6">
                  <c:v>1.63</c:v>
                </c:pt>
                <c:pt idx="7">
                  <c:v>1.43</c:v>
                </c:pt>
                <c:pt idx="8">
                  <c:v>1.92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D7A-1E4B-9D0B-8F05CBF10F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Current Ratio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'Current Ratio'!$B$5:$J$5</c:f>
              <c:numCache>
                <c:formatCode>0.00%</c:formatCode>
                <c:ptCount val="9"/>
                <c:pt idx="0">
                  <c:v>0.97707865168539321</c:v>
                </c:pt>
                <c:pt idx="1">
                  <c:v>0.98982566447556442</c:v>
                </c:pt>
                <c:pt idx="2">
                  <c:v>1.0182174043962662</c:v>
                </c:pt>
                <c:pt idx="3">
                  <c:v>1.0106726341610364</c:v>
                </c:pt>
                <c:pt idx="4">
                  <c:v>1.1318628240218966</c:v>
                </c:pt>
                <c:pt idx="5">
                  <c:v>1.0021738392038313</c:v>
                </c:pt>
                <c:pt idx="6">
                  <c:v>1.0218138633664604</c:v>
                </c:pt>
                <c:pt idx="7">
                  <c:v>1.0683679242473871</c:v>
                </c:pt>
                <c:pt idx="8">
                  <c:v>0.96565531242950597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A94-F24F-AC58-FADF29A00796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'Current Ratio'!$B$10:$J$10</c:f>
              <c:numCache>
                <c:formatCode>0.00%</c:formatCode>
                <c:ptCount val="9"/>
                <c:pt idx="0">
                  <c:v>1.7199924233161421</c:v>
                </c:pt>
                <c:pt idx="1">
                  <c:v>1.4022281488711514</c:v>
                </c:pt>
                <c:pt idx="2">
                  <c:v>1.4327240446318532</c:v>
                </c:pt>
                <c:pt idx="3">
                  <c:v>1.5461674741209548</c:v>
                </c:pt>
                <c:pt idx="4">
                  <c:v>1.1397451686713971</c:v>
                </c:pt>
                <c:pt idx="5">
                  <c:v>1.2107304725113877</c:v>
                </c:pt>
                <c:pt idx="6">
                  <c:v>1.0542677080495444</c:v>
                </c:pt>
                <c:pt idx="7">
                  <c:v>1.2875862296204605</c:v>
                </c:pt>
                <c:pt idx="8">
                  <c:v>1.1910615711284223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A94-F24F-AC58-FADF29A00796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'Current Ratio'!$B$15:$J$15</c:f>
              <c:numCache>
                <c:formatCode>0.00%</c:formatCode>
                <c:ptCount val="9"/>
                <c:pt idx="0">
                  <c:v>1.1194739344002536</c:v>
                </c:pt>
                <c:pt idx="1">
                  <c:v>0.94357440780672075</c:v>
                </c:pt>
                <c:pt idx="2">
                  <c:v>0.96077229543365006</c:v>
                </c:pt>
                <c:pt idx="3">
                  <c:v>0.83382176635140537</c:v>
                </c:pt>
                <c:pt idx="4">
                  <c:v>0.89059156485124591</c:v>
                </c:pt>
                <c:pt idx="5">
                  <c:v>1.0313540372670806</c:v>
                </c:pt>
                <c:pt idx="6">
                  <c:v>0.99199889639950334</c:v>
                </c:pt>
                <c:pt idx="7">
                  <c:v>0.91517948717948716</c:v>
                </c:pt>
                <c:pt idx="8">
                  <c:v>0.90644426025694158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A94-F24F-AC58-FADF29A00796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'Current Ratio'!$B$20:$J$20</c:f>
              <c:numCache>
                <c:formatCode>0.00%</c:formatCode>
                <c:ptCount val="9"/>
                <c:pt idx="0">
                  <c:v>0.93221807827419179</c:v>
                </c:pt>
                <c:pt idx="1">
                  <c:v>0.86195613196270615</c:v>
                </c:pt>
                <c:pt idx="2">
                  <c:v>0.75984768405904157</c:v>
                </c:pt>
                <c:pt idx="3">
                  <c:v>0.79890806303806294</c:v>
                </c:pt>
                <c:pt idx="4">
                  <c:v>0.7945237177015041</c:v>
                </c:pt>
                <c:pt idx="5">
                  <c:v>0.97217334988396564</c:v>
                </c:pt>
                <c:pt idx="6">
                  <c:v>0.92779729683333523</c:v>
                </c:pt>
                <c:pt idx="7">
                  <c:v>0.82057094513980777</c:v>
                </c:pt>
                <c:pt idx="8">
                  <c:v>0.83186712113834338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A94-F24F-AC58-FADF29A007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  <c:max val="1.8"/>
          <c:min val="0.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Quick Ratio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'Quick Ratio'!$B$7:$J$7</c:f>
              <c:numCache>
                <c:formatCode>0.00%</c:formatCode>
                <c:ptCount val="9"/>
                <c:pt idx="0">
                  <c:v>0.40121990369181382</c:v>
                </c:pt>
                <c:pt idx="1">
                  <c:v>0.4277222063446699</c:v>
                </c:pt>
                <c:pt idx="2">
                  <c:v>0.46416741945197232</c:v>
                </c:pt>
                <c:pt idx="3">
                  <c:v>0.52029091535051852</c:v>
                </c:pt>
                <c:pt idx="4">
                  <c:v>0.63910803413298989</c:v>
                </c:pt>
                <c:pt idx="5">
                  <c:v>0.51934377229034345</c:v>
                </c:pt>
                <c:pt idx="6">
                  <c:v>0.46218513657103572</c:v>
                </c:pt>
                <c:pt idx="7">
                  <c:v>0.57255158860137567</c:v>
                </c:pt>
                <c:pt idx="8">
                  <c:v>0.43985450033837131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9FB-A24E-91C4-8F3DB0FCC993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'Quick Ratio'!$B$14:$J$14</c:f>
              <c:numCache>
                <c:formatCode>0.00%</c:formatCode>
                <c:ptCount val="9"/>
                <c:pt idx="0">
                  <c:v>0.17952381143277499</c:v>
                </c:pt>
                <c:pt idx="1">
                  <c:v>0.15974729345109542</c:v>
                </c:pt>
                <c:pt idx="2">
                  <c:v>0.21546485217941505</c:v>
                </c:pt>
                <c:pt idx="3">
                  <c:v>0.18767998615318982</c:v>
                </c:pt>
                <c:pt idx="4">
                  <c:v>0.11028383195704174</c:v>
                </c:pt>
                <c:pt idx="5">
                  <c:v>0.29185875211857992</c:v>
                </c:pt>
                <c:pt idx="6">
                  <c:v>0.11531641278485295</c:v>
                </c:pt>
                <c:pt idx="7">
                  <c:v>0.13931866880624369</c:v>
                </c:pt>
                <c:pt idx="8">
                  <c:v>0.15113041748361999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9FB-A24E-91C4-8F3DB0FCC993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'Quick Ratio'!$B$21:$J$21</c:f>
              <c:numCache>
                <c:formatCode>0.00%</c:formatCode>
                <c:ptCount val="9"/>
                <c:pt idx="0">
                  <c:v>0.43804468388527967</c:v>
                </c:pt>
                <c:pt idx="1">
                  <c:v>0.28968285197135435</c:v>
                </c:pt>
                <c:pt idx="2">
                  <c:v>0.30209929512718359</c:v>
                </c:pt>
                <c:pt idx="3">
                  <c:v>0.20127880644731583</c:v>
                </c:pt>
                <c:pt idx="4">
                  <c:v>0.26989714916821977</c:v>
                </c:pt>
                <c:pt idx="5">
                  <c:v>0.50201242236024846</c:v>
                </c:pt>
                <c:pt idx="6">
                  <c:v>0.35273830873223894</c:v>
                </c:pt>
                <c:pt idx="7">
                  <c:v>0.22292307692307692</c:v>
                </c:pt>
                <c:pt idx="8">
                  <c:v>0.29071694985495233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9FB-A24E-91C4-8F3DB0FCC993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'Quick Ratio'!$B$28:$J$28</c:f>
              <c:numCache>
                <c:formatCode>0.00%</c:formatCode>
                <c:ptCount val="9"/>
                <c:pt idx="0">
                  <c:v>0.24404586886209939</c:v>
                </c:pt>
                <c:pt idx="1">
                  <c:v>0.21878735357398996</c:v>
                </c:pt>
                <c:pt idx="2">
                  <c:v>0.20225162695329912</c:v>
                </c:pt>
                <c:pt idx="3">
                  <c:v>0.2275255882390903</c:v>
                </c:pt>
                <c:pt idx="4">
                  <c:v>0.22330633757552384</c:v>
                </c:pt>
                <c:pt idx="5">
                  <c:v>0.48699875870257436</c:v>
                </c:pt>
                <c:pt idx="6">
                  <c:v>0.28106295563007128</c:v>
                </c:pt>
                <c:pt idx="7">
                  <c:v>0.20693507451354692</c:v>
                </c:pt>
                <c:pt idx="8">
                  <c:v>0.23789428123140183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9FB-A24E-91C4-8F3DB0FCC9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Inventory Turnover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'Inventory Turnover'!$B$5:$J$5</c:f>
              <c:numCache>
                <c:formatCode>_(* #,##0.00_);_(* \(#,##0.00\);_(* "-"??_);_(@_)</c:formatCode>
                <c:ptCount val="9"/>
                <c:pt idx="0">
                  <c:v>10.945168324203584</c:v>
                </c:pt>
                <c:pt idx="1">
                  <c:v>10.719747053751078</c:v>
                </c:pt>
                <c:pt idx="2">
                  <c:v>10.978560285268554</c:v>
                </c:pt>
                <c:pt idx="3">
                  <c:v>11.243897279688623</c:v>
                </c:pt>
                <c:pt idx="4">
                  <c:v>10.956571039800432</c:v>
                </c:pt>
                <c:pt idx="5">
                  <c:v>10.627233671626922</c:v>
                </c:pt>
                <c:pt idx="6">
                  <c:v>11.538977950112853</c:v>
                </c:pt>
                <c:pt idx="7">
                  <c:v>12.023060796645701</c:v>
                </c:pt>
                <c:pt idx="8">
                  <c:v>11.924599131227543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D75-CF4E-B0BA-7317DE1152BD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'Inventory Turnover'!$B$10:$K$10</c:f>
              <c:numCache>
                <c:formatCode>_(* #,##0.00_);_(* \(#,##0.00\);_(* "-"??_);_(@_)</c:formatCode>
                <c:ptCount val="10"/>
                <c:pt idx="0">
                  <c:v>4.441066689741791</c:v>
                </c:pt>
                <c:pt idx="1">
                  <c:v>4.4276122956226223</c:v>
                </c:pt>
                <c:pt idx="2">
                  <c:v>4.2173731762494011</c:v>
                </c:pt>
                <c:pt idx="3">
                  <c:v>4.0623434268095711</c:v>
                </c:pt>
                <c:pt idx="4">
                  <c:v>3.8823597574646134</c:v>
                </c:pt>
                <c:pt idx="5">
                  <c:v>4.2401804046879148</c:v>
                </c:pt>
                <c:pt idx="6">
                  <c:v>3.78299641100672</c:v>
                </c:pt>
                <c:pt idx="7">
                  <c:v>3.7840497116720981</c:v>
                </c:pt>
                <c:pt idx="8">
                  <c:v>3.8563875037066078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D75-CF4E-B0BA-7317DE1152BD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'Inventory Turnover'!$B$15:$K$15</c:f>
              <c:numCache>
                <c:formatCode>_(* #,##0.00_);_(* \(#,##0.00\);_(* "-"??_);_(@_)</c:formatCode>
                <c:ptCount val="10"/>
                <c:pt idx="0">
                  <c:v>6.1787108219988172</c:v>
                </c:pt>
                <c:pt idx="1">
                  <c:v>5.8139122205134273</c:v>
                </c:pt>
                <c:pt idx="2">
                  <c:v>5.6510445451530895</c:v>
                </c:pt>
                <c:pt idx="3">
                  <c:v>5.7654821785926771</c:v>
                </c:pt>
                <c:pt idx="4">
                  <c:v>5.5855433952659705</c:v>
                </c:pt>
                <c:pt idx="5">
                  <c:v>5.3901038485033599</c:v>
                </c:pt>
                <c:pt idx="6">
                  <c:v>5.4715521331338275</c:v>
                </c:pt>
                <c:pt idx="7">
                  <c:v>6.4846168997439433</c:v>
                </c:pt>
                <c:pt idx="8">
                  <c:v>6.5478714453979467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D75-CF4E-B0BA-7317DE1152BD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'Inventory Turnover'!$B$20:$J$20</c:f>
              <c:numCache>
                <c:formatCode>_(* #,##0.00_);_(* \(#,##0.00\);_(* "-"??_);_(@_)</c:formatCode>
                <c:ptCount val="9"/>
                <c:pt idx="0">
                  <c:v>8.2496486316631437</c:v>
                </c:pt>
                <c:pt idx="1">
                  <c:v>8.3210908797751895</c:v>
                </c:pt>
                <c:pt idx="2">
                  <c:v>8.481261073002317</c:v>
                </c:pt>
                <c:pt idx="3">
                  <c:v>8.6873421717171713</c:v>
                </c:pt>
                <c:pt idx="4">
                  <c:v>8.829432560637251</c:v>
                </c:pt>
                <c:pt idx="5">
                  <c:v>8.2853341218214069</c:v>
                </c:pt>
                <c:pt idx="6">
                  <c:v>7.5870789745947809</c:v>
                </c:pt>
                <c:pt idx="7">
                  <c:v>8.3202533462518389</c:v>
                </c:pt>
                <c:pt idx="8">
                  <c:v>8.9292064417401438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D75-CF4E-B0BA-7317DE1152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Accounts Recievable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'Accounts Recievable'!$B$5:$J$5</c:f>
              <c:numCache>
                <c:formatCode>_(* #,##0.00_);_(* \(#,##0.00\);_(* "-"??_);_(@_)</c:formatCode>
                <c:ptCount val="9"/>
                <c:pt idx="0">
                  <c:v>3.5798631004432653</c:v>
                </c:pt>
                <c:pt idx="1">
                  <c:v>3.5498115387789912</c:v>
                </c:pt>
                <c:pt idx="2">
                  <c:v>3.4674504041146217</c:v>
                </c:pt>
                <c:pt idx="3">
                  <c:v>3.363502202643172</c:v>
                </c:pt>
                <c:pt idx="4">
                  <c:v>3.001673986608107</c:v>
                </c:pt>
                <c:pt idx="5">
                  <c:v>3.3058142673955593</c:v>
                </c:pt>
                <c:pt idx="6">
                  <c:v>3.5369822024124926</c:v>
                </c:pt>
                <c:pt idx="7">
                  <c:v>3.5117546453314783</c:v>
                </c:pt>
                <c:pt idx="8">
                  <c:v>3.6438401283097765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399-BB4E-9D41-0758414F63AA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'Accounts Recievable'!$B$10:$J$10</c:f>
              <c:numCache>
                <c:formatCode>_(* #,##0.00_);_(* \(#,##0.00\);_(* "-"??_);_(@_)</c:formatCode>
                <c:ptCount val="9"/>
                <c:pt idx="0">
                  <c:v>1.809270746681104</c:v>
                </c:pt>
                <c:pt idx="1">
                  <c:v>1.88365632885658</c:v>
                </c:pt>
                <c:pt idx="2">
                  <c:v>1.8751405198934465</c:v>
                </c:pt>
                <c:pt idx="3">
                  <c:v>1.9406974593681114</c:v>
                </c:pt>
                <c:pt idx="4">
                  <c:v>1.2159417682756393</c:v>
                </c:pt>
                <c:pt idx="5">
                  <c:v>1.3048497708507845</c:v>
                </c:pt>
                <c:pt idx="6">
                  <c:v>1.2998050204101277</c:v>
                </c:pt>
                <c:pt idx="7">
                  <c:v>1.3012545280606609</c:v>
                </c:pt>
                <c:pt idx="8">
                  <c:v>1.2564009244050551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399-BB4E-9D41-0758414F63AA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'Accounts Recievable'!$B$15:$J$15</c:f>
              <c:numCache>
                <c:formatCode>_(* #,##0.00_);_(* \(#,##0.00\);_(* "-"??_);_(@_)</c:formatCode>
                <c:ptCount val="9"/>
                <c:pt idx="0">
                  <c:v>1.8326213302866226</c:v>
                </c:pt>
                <c:pt idx="1">
                  <c:v>1.8773476530148807</c:v>
                </c:pt>
                <c:pt idx="2">
                  <c:v>1.8041833114160237</c:v>
                </c:pt>
                <c:pt idx="3">
                  <c:v>1.8250423831436182</c:v>
                </c:pt>
                <c:pt idx="4">
                  <c:v>1.8259426354052222</c:v>
                </c:pt>
                <c:pt idx="5">
                  <c:v>1.8256517327505464</c:v>
                </c:pt>
                <c:pt idx="6">
                  <c:v>1.9699503818921782</c:v>
                </c:pt>
                <c:pt idx="7">
                  <c:v>2.0459360644979845</c:v>
                </c:pt>
                <c:pt idx="8">
                  <c:v>1.9403858660307827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399-BB4E-9D41-0758414F63AA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'Accounts Recievable'!$B$20:$J$20</c:f>
              <c:numCache>
                <c:formatCode>_(* #,##0.00_);_(* \(#,##0.00\);_(* "-"??_);_(@_)</c:formatCode>
                <c:ptCount val="9"/>
                <c:pt idx="0">
                  <c:v>2.4157109143655959</c:v>
                </c:pt>
                <c:pt idx="1">
                  <c:v>2.4437218659625297</c:v>
                </c:pt>
                <c:pt idx="2">
                  <c:v>2.4464018540792676</c:v>
                </c:pt>
                <c:pt idx="3">
                  <c:v>2.3457215166784469</c:v>
                </c:pt>
                <c:pt idx="4">
                  <c:v>2.2155394405801392</c:v>
                </c:pt>
                <c:pt idx="5">
                  <c:v>2.214494487041379</c:v>
                </c:pt>
                <c:pt idx="6">
                  <c:v>2.3391080617495712</c:v>
                </c:pt>
                <c:pt idx="7">
                  <c:v>2.5135548547062667</c:v>
                </c:pt>
                <c:pt idx="8">
                  <c:v>2.5678588266989966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399-BB4E-9D41-0758414F6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Operating Expense</a:t>
            </a:r>
            <a:r>
              <a:rPr lang="en-US" baseline="0"/>
              <a:t> Ratio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OER!$B$5:$J$5</c:f>
              <c:numCache>
                <c:formatCode>0.000%</c:formatCode>
                <c:ptCount val="9"/>
                <c:pt idx="0">
                  <c:v>0.96906982033204458</c:v>
                </c:pt>
                <c:pt idx="1">
                  <c:v>0.96813795776012401</c:v>
                </c:pt>
                <c:pt idx="2">
                  <c:v>0.96835621856811893</c:v>
                </c:pt>
                <c:pt idx="3">
                  <c:v>0.96897899844796764</c:v>
                </c:pt>
                <c:pt idx="4">
                  <c:v>0.96740844681910043</c:v>
                </c:pt>
                <c:pt idx="5">
                  <c:v>0.9653343813320131</c:v>
                </c:pt>
                <c:pt idx="6">
                  <c:v>0.96514271614512193</c:v>
                </c:pt>
                <c:pt idx="7">
                  <c:v>0.96489743695571417</c:v>
                </c:pt>
                <c:pt idx="8">
                  <c:v>0.96350996058211147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4E-8349-A53E-9DE9442D96E0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OER!$B$10:$J$10</c:f>
              <c:numCache>
                <c:formatCode>0.000%</c:formatCode>
                <c:ptCount val="9"/>
                <c:pt idx="0">
                  <c:v>0.90445108496122584</c:v>
                </c:pt>
                <c:pt idx="1">
                  <c:v>0.90586315354471836</c:v>
                </c:pt>
                <c:pt idx="2">
                  <c:v>0.91412292471801448</c:v>
                </c:pt>
                <c:pt idx="3">
                  <c:v>0.91725258763468209</c:v>
                </c:pt>
                <c:pt idx="4">
                  <c:v>0.91579929835631091</c:v>
                </c:pt>
                <c:pt idx="5">
                  <c:v>0.89458375642234222</c:v>
                </c:pt>
                <c:pt idx="6">
                  <c:v>0.90580851233132564</c:v>
                </c:pt>
                <c:pt idx="7">
                  <c:v>0.91199857164233877</c:v>
                </c:pt>
                <c:pt idx="8">
                  <c:v>0.93660124085302321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14E-8349-A53E-9DE9442D96E0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OER!$B$15:$J$15</c:f>
              <c:numCache>
                <c:formatCode>0.000%</c:formatCode>
                <c:ptCount val="9"/>
                <c:pt idx="0">
                  <c:v>0.93085315443518335</c:v>
                </c:pt>
                <c:pt idx="1">
                  <c:v>0.9289180458510623</c:v>
                </c:pt>
                <c:pt idx="2">
                  <c:v>0.9398465219902632</c:v>
                </c:pt>
                <c:pt idx="3">
                  <c:v>0.94390625829396468</c:v>
                </c:pt>
                <c:pt idx="4">
                  <c:v>0.93947152806226952</c:v>
                </c:pt>
                <c:pt idx="5">
                  <c:v>0.92937228118553672</c:v>
                </c:pt>
                <c:pt idx="6">
                  <c:v>0.91451346634592712</c:v>
                </c:pt>
                <c:pt idx="7">
                  <c:v>0.96370967741935487</c:v>
                </c:pt>
                <c:pt idx="8">
                  <c:v>0.94507131419208279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14E-8349-A53E-9DE9442D96E0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OER!$B$20:$J$20</c:f>
              <c:numCache>
                <c:formatCode>0.000%</c:formatCode>
                <c:ptCount val="9"/>
                <c:pt idx="0">
                  <c:v>0.95000311119407632</c:v>
                </c:pt>
                <c:pt idx="1">
                  <c:v>0.95314825067455899</c:v>
                </c:pt>
                <c:pt idx="2">
                  <c:v>0.95815470587177198</c:v>
                </c:pt>
                <c:pt idx="3">
                  <c:v>0.95731573371176404</c:v>
                </c:pt>
                <c:pt idx="4">
                  <c:v>0.95902771946164245</c:v>
                </c:pt>
                <c:pt idx="5">
                  <c:v>0.95967457806567458</c:v>
                </c:pt>
                <c:pt idx="6">
                  <c:v>0.954706558138398</c:v>
                </c:pt>
                <c:pt idx="7">
                  <c:v>0.95987495276375001</c:v>
                </c:pt>
                <c:pt idx="8">
                  <c:v>0.95832285438765674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14E-8349-A53E-9DE9442D96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Net</a:t>
            </a:r>
            <a:r>
              <a:rPr lang="en-US" baseline="0"/>
              <a:t> Income Margin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'Net Income'!$B$3:$J$3</c:f>
              <c:numCache>
                <c:formatCode>_(#,##0.0%_);_(\(#,##0.0%\)_);_(#,##0.0%_)</c:formatCode>
                <c:ptCount val="9"/>
                <c:pt idx="0">
                  <c:v>1.9793999999999999E-2</c:v>
                </c:pt>
                <c:pt idx="1">
                  <c:v>2.0763E-2</c:v>
                </c:pt>
                <c:pt idx="2">
                  <c:v>2.2135999999999999E-2</c:v>
                </c:pt>
                <c:pt idx="3">
                  <c:v>2.3961E-2</c:v>
                </c:pt>
                <c:pt idx="4">
                  <c:v>2.3997999999999998E-2</c:v>
                </c:pt>
                <c:pt idx="5">
                  <c:v>2.5555000000000001E-2</c:v>
                </c:pt>
                <c:pt idx="6">
                  <c:v>2.5749000000000001E-2</c:v>
                </c:pt>
                <c:pt idx="7">
                  <c:v>2.5968000000000001E-2</c:v>
                </c:pt>
                <c:pt idx="8">
                  <c:v>2.8951999999999999E-2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3A1-8A47-8773-C87E373EAC3F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'Net Income'!$B$6:$J$6</c:f>
              <c:numCache>
                <c:formatCode>_(#,##0.0%_);_(\(#,##0.0%\)_);_(#,##0.0%_)</c:formatCode>
                <c:ptCount val="9"/>
                <c:pt idx="0">
                  <c:v>5.7199E-2</c:v>
                </c:pt>
                <c:pt idx="1">
                  <c:v>5.6904000000000003E-2</c:v>
                </c:pt>
                <c:pt idx="2">
                  <c:v>6.5568000000000001E-2</c:v>
                </c:pt>
                <c:pt idx="3">
                  <c:v>6.2028E-2</c:v>
                </c:pt>
                <c:pt idx="4">
                  <c:v>6.1704000000000002E-2</c:v>
                </c:pt>
                <c:pt idx="5">
                  <c:v>7.8674999999999995E-2</c:v>
                </c:pt>
                <c:pt idx="6">
                  <c:v>7.0111000000000007E-2</c:v>
                </c:pt>
                <c:pt idx="7">
                  <c:v>6.3839000000000007E-2</c:v>
                </c:pt>
                <c:pt idx="8">
                  <c:v>4.2936000000000002E-2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3A1-8A47-8773-C87E373EAC3F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'Net Income'!$B$9:$J$9</c:f>
              <c:numCache>
                <c:formatCode>_(#,##0.0%_);_(\(#,##0.0%\)_);_(#,##0.0%_)</c:formatCode>
                <c:ptCount val="9"/>
                <c:pt idx="0">
                  <c:v>4.5578E-2</c:v>
                </c:pt>
                <c:pt idx="1">
                  <c:v>3.8906000000000003E-2</c:v>
                </c:pt>
                <c:pt idx="2">
                  <c:v>4.0073999999999999E-2</c:v>
                </c:pt>
                <c:pt idx="3">
                  <c:v>3.8974000000000002E-2</c:v>
                </c:pt>
                <c:pt idx="4">
                  <c:v>4.2002999999999999E-2</c:v>
                </c:pt>
                <c:pt idx="5">
                  <c:v>4.6685999999999998E-2</c:v>
                </c:pt>
                <c:pt idx="6">
                  <c:v>6.5525E-2</c:v>
                </c:pt>
                <c:pt idx="7">
                  <c:v>2.5475999999999999E-2</c:v>
                </c:pt>
                <c:pt idx="8">
                  <c:v>3.8524000000000003E-2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3A1-8A47-8773-C87E373EAC3F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'Net Income'!$B$12:$J$12</c:f>
              <c:numCache>
                <c:formatCode>_(#,##0.0%_);_(\(#,##0.0%\)_);_(#,##0.0%_)</c:formatCode>
                <c:ptCount val="9"/>
                <c:pt idx="0">
                  <c:v>3.0477000000000001E-2</c:v>
                </c:pt>
                <c:pt idx="1">
                  <c:v>2.8079E-2</c:v>
                </c:pt>
                <c:pt idx="2">
                  <c:v>1.9709999999999998E-2</c:v>
                </c:pt>
                <c:pt idx="3">
                  <c:v>1.2966E-2</c:v>
                </c:pt>
                <c:pt idx="4">
                  <c:v>2.8400000000000002E-2</c:v>
                </c:pt>
                <c:pt idx="5">
                  <c:v>2.4160999999999998E-2</c:v>
                </c:pt>
                <c:pt idx="6">
                  <c:v>2.3872000000000001E-2</c:v>
                </c:pt>
                <c:pt idx="7">
                  <c:v>1.9106999999999999E-2</c:v>
                </c:pt>
                <c:pt idx="8">
                  <c:v>2.3931999999999998E-2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3A1-8A47-8773-C87E373EAC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EBIT Margin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'Net Income'!$B$3:$J$3</c:f>
              <c:numCache>
                <c:formatCode>_(#,##0.0%_);_(\(#,##0.0%\)_);_(#,##0.0%_)</c:formatCode>
                <c:ptCount val="9"/>
                <c:pt idx="0">
                  <c:v>1.9793999999999999E-2</c:v>
                </c:pt>
                <c:pt idx="1">
                  <c:v>2.0763E-2</c:v>
                </c:pt>
                <c:pt idx="2">
                  <c:v>2.2135999999999999E-2</c:v>
                </c:pt>
                <c:pt idx="3">
                  <c:v>2.3961E-2</c:v>
                </c:pt>
                <c:pt idx="4">
                  <c:v>2.3997999999999998E-2</c:v>
                </c:pt>
                <c:pt idx="5">
                  <c:v>2.5555000000000001E-2</c:v>
                </c:pt>
                <c:pt idx="6">
                  <c:v>2.5749000000000001E-2</c:v>
                </c:pt>
                <c:pt idx="7">
                  <c:v>2.5968000000000001E-2</c:v>
                </c:pt>
                <c:pt idx="8">
                  <c:v>2.8951999999999999E-2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23E-104B-A0C3-C479436B6048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'Net Income'!$B$6:$J$6</c:f>
              <c:numCache>
                <c:formatCode>_(#,##0.0%_);_(\(#,##0.0%\)_);_(#,##0.0%_)</c:formatCode>
                <c:ptCount val="9"/>
                <c:pt idx="0">
                  <c:v>5.7199E-2</c:v>
                </c:pt>
                <c:pt idx="1">
                  <c:v>5.6904000000000003E-2</c:v>
                </c:pt>
                <c:pt idx="2">
                  <c:v>6.5568000000000001E-2</c:v>
                </c:pt>
                <c:pt idx="3">
                  <c:v>6.2028E-2</c:v>
                </c:pt>
                <c:pt idx="4">
                  <c:v>6.1704000000000002E-2</c:v>
                </c:pt>
                <c:pt idx="5">
                  <c:v>7.8674999999999995E-2</c:v>
                </c:pt>
                <c:pt idx="6">
                  <c:v>7.0111000000000007E-2</c:v>
                </c:pt>
                <c:pt idx="7">
                  <c:v>6.3839000000000007E-2</c:v>
                </c:pt>
                <c:pt idx="8">
                  <c:v>4.2936000000000002E-2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23E-104B-A0C3-C479436B6048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'Net Income'!$B$9:$J$9</c:f>
              <c:numCache>
                <c:formatCode>_(#,##0.0%_);_(\(#,##0.0%\)_);_(#,##0.0%_)</c:formatCode>
                <c:ptCount val="9"/>
                <c:pt idx="0">
                  <c:v>4.5578E-2</c:v>
                </c:pt>
                <c:pt idx="1">
                  <c:v>3.8906000000000003E-2</c:v>
                </c:pt>
                <c:pt idx="2">
                  <c:v>4.0073999999999999E-2</c:v>
                </c:pt>
                <c:pt idx="3">
                  <c:v>3.8974000000000002E-2</c:v>
                </c:pt>
                <c:pt idx="4">
                  <c:v>4.2002999999999999E-2</c:v>
                </c:pt>
                <c:pt idx="5">
                  <c:v>4.6685999999999998E-2</c:v>
                </c:pt>
                <c:pt idx="6">
                  <c:v>6.5525E-2</c:v>
                </c:pt>
                <c:pt idx="7">
                  <c:v>2.5475999999999999E-2</c:v>
                </c:pt>
                <c:pt idx="8">
                  <c:v>3.8524000000000003E-2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23E-104B-A0C3-C479436B6048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'Net Income'!$B$12:$J$12</c:f>
              <c:numCache>
                <c:formatCode>_(#,##0.0%_);_(\(#,##0.0%\)_);_(#,##0.0%_)</c:formatCode>
                <c:ptCount val="9"/>
                <c:pt idx="0">
                  <c:v>3.0477000000000001E-2</c:v>
                </c:pt>
                <c:pt idx="1">
                  <c:v>2.8079E-2</c:v>
                </c:pt>
                <c:pt idx="2">
                  <c:v>1.9709999999999998E-2</c:v>
                </c:pt>
                <c:pt idx="3">
                  <c:v>1.2966E-2</c:v>
                </c:pt>
                <c:pt idx="4">
                  <c:v>2.8400000000000002E-2</c:v>
                </c:pt>
                <c:pt idx="5">
                  <c:v>2.4160999999999998E-2</c:v>
                </c:pt>
                <c:pt idx="6">
                  <c:v>2.3872000000000001E-2</c:v>
                </c:pt>
                <c:pt idx="7">
                  <c:v>1.9106999999999999E-2</c:v>
                </c:pt>
                <c:pt idx="8">
                  <c:v>2.3931999999999998E-2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23E-104B-A0C3-C479436B60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EBITDA </a:t>
            </a:r>
            <a:r>
              <a:rPr lang="en-US" baseline="0"/>
              <a:t>Margin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'Inventory Turnover'!$B$1</c:f>
              <c:strCache>
                <c:ptCount val="1"/>
                <c:pt idx="0">
                  <c:v>Costco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5BAD"/>
              </a:solidFill>
              <a:ln w="9525">
                <a:noFill/>
              </a:ln>
              <a:effectLst/>
            </c:spPr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EBITDA!$B$3:$J$3</c:f>
              <c:numCache>
                <c:formatCode>_(#,##0.0%_);_(\(#,##0.0%\)_);_(#,##0.0%_)</c:formatCode>
                <c:ptCount val="9"/>
                <c:pt idx="0">
                  <c:v>4.1501000000000003E-2</c:v>
                </c:pt>
                <c:pt idx="1">
                  <c:v>4.2479999999999997E-2</c:v>
                </c:pt>
                <c:pt idx="2">
                  <c:v>4.1792999999999997E-2</c:v>
                </c:pt>
                <c:pt idx="3">
                  <c:v>4.0791000000000001E-2</c:v>
                </c:pt>
                <c:pt idx="4">
                  <c:v>4.2455E-2</c:v>
                </c:pt>
                <c:pt idx="5">
                  <c:v>4.3755000000000002E-2</c:v>
                </c:pt>
                <c:pt idx="6">
                  <c:v>4.3228999999999997E-2</c:v>
                </c:pt>
                <c:pt idx="7">
                  <c:v>4.3673999999999998E-2</c:v>
                </c:pt>
                <c:pt idx="8">
                  <c:v>4.5281000000000002E-2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D2-D14B-A77C-047303B6268F}"/>
            </c:ext>
          </c:extLst>
        </c:ser>
        <c:ser>
          <c:idx val="9"/>
          <c:order val="1"/>
          <c:tx>
            <c:strRef>
              <c:f>'Inventory Turnover'!$B$7</c:f>
              <c:strCache>
                <c:ptCount val="1"/>
                <c:pt idx="0">
                  <c:v>Dollar General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EBITDA!$B$6:$J$6</c:f>
              <c:numCache>
                <c:formatCode>_(#,##0.0%_);_(\(#,##0.0%\)_);_(#,##0.0%_)</c:formatCode>
                <c:ptCount val="9"/>
                <c:pt idx="0">
                  <c:v>9.5547999999999994E-2</c:v>
                </c:pt>
                <c:pt idx="1">
                  <c:v>9.4135999999999997E-2</c:v>
                </c:pt>
                <c:pt idx="2">
                  <c:v>8.5876999999999995E-2</c:v>
                </c:pt>
                <c:pt idx="3">
                  <c:v>8.2747000000000001E-2</c:v>
                </c:pt>
                <c:pt idx="4">
                  <c:v>8.4199999999999997E-2</c:v>
                </c:pt>
                <c:pt idx="5">
                  <c:v>0.105416</c:v>
                </c:pt>
                <c:pt idx="6">
                  <c:v>9.4190999999999997E-2</c:v>
                </c:pt>
                <c:pt idx="7">
                  <c:v>8.8000999999999996E-2</c:v>
                </c:pt>
                <c:pt idx="8">
                  <c:v>6.3397999999999996E-2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D2-D14B-A77C-047303B6268F}"/>
            </c:ext>
          </c:extLst>
        </c:ser>
        <c:ser>
          <c:idx val="14"/>
          <c:order val="2"/>
          <c:tx>
            <c:strRef>
              <c:f>'Inventory Turnover'!$B$12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E61031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EBITDA!$B$9:$J$9</c:f>
              <c:numCache>
                <c:formatCode>_(#,##0.0%_);_(\(#,##0.0%\)_);_(#,##0.0%_)</c:formatCode>
                <c:ptCount val="9"/>
                <c:pt idx="0">
                  <c:v>9.9139000000000005E-2</c:v>
                </c:pt>
                <c:pt idx="1">
                  <c:v>0.10406799999999999</c:v>
                </c:pt>
                <c:pt idx="2">
                  <c:v>9.4203999999999996E-2</c:v>
                </c:pt>
                <c:pt idx="3">
                  <c:v>8.8924000000000003E-2</c:v>
                </c:pt>
                <c:pt idx="4">
                  <c:v>9.3865000000000004E-2</c:v>
                </c:pt>
                <c:pt idx="5">
                  <c:v>9.7186999999999996E-2</c:v>
                </c:pt>
                <c:pt idx="6">
                  <c:v>0.11040899999999999</c:v>
                </c:pt>
                <c:pt idx="7">
                  <c:v>6.1032999999999997E-2</c:v>
                </c:pt>
                <c:pt idx="8">
                  <c:v>8.1004999999999994E-2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7D2-D14B-A77C-047303B6268F}"/>
            </c:ext>
          </c:extLst>
        </c:ser>
        <c:ser>
          <c:idx val="19"/>
          <c:order val="3"/>
          <c:tx>
            <c:strRef>
              <c:f>'Inventory Turnover'!$B$17</c:f>
              <c:strCache>
                <c:ptCount val="1"/>
                <c:pt idx="0">
                  <c:v>Walmart</c:v>
                </c:pt>
              </c:strCache>
            </c:strRef>
          </c:tx>
          <c:spPr>
            <a:ln w="28575" cap="rnd">
              <a:solidFill>
                <a:srgbClr val="0071CE"/>
              </a:solidFill>
              <a:round/>
            </a:ln>
            <a:effectLst/>
          </c:spPr>
          <c:marker>
            <c:symbol val="none"/>
          </c:marker>
          <c:cat>
            <c:numRef>
              <c:f>'Inventory Turnover'!$B$2:$J$2</c:f>
              <c:numCache>
                <c:formatCode>General</c:formatCode>
                <c:ptCount val="9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</c:numCache>
            </c:numRef>
          </c:cat>
          <c:val>
            <c:numRef>
              <c:f>EBITDA!$B$12:$J$12</c:f>
              <c:numCache>
                <c:formatCode>_(#,##0.0%_);_(\(#,##0.0%\)_);_(#,##0.0%_)</c:formatCode>
                <c:ptCount val="9"/>
                <c:pt idx="0">
                  <c:v>7.0000000000000007E-2</c:v>
                </c:pt>
                <c:pt idx="1">
                  <c:v>6.8000000000000005E-2</c:v>
                </c:pt>
                <c:pt idx="2">
                  <c:v>6.3E-2</c:v>
                </c:pt>
                <c:pt idx="3">
                  <c:v>6.3E-2</c:v>
                </c:pt>
                <c:pt idx="4">
                  <c:v>6.2E-2</c:v>
                </c:pt>
                <c:pt idx="5">
                  <c:v>0.06</c:v>
                </c:pt>
                <c:pt idx="6">
                  <c:v>6.4000000000000001E-2</c:v>
                </c:pt>
                <c:pt idx="7">
                  <c:v>5.8000000000000003E-2</c:v>
                </c:pt>
                <c:pt idx="8">
                  <c:v>0.06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7D2-D14B-A77C-047303B626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1073487"/>
        <c:axId val="1961075199"/>
      </c:lineChart>
      <c:catAx>
        <c:axId val="196107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5199"/>
        <c:crosses val="autoZero"/>
        <c:auto val="1"/>
        <c:lblAlgn val="ctr"/>
        <c:lblOffset val="100"/>
        <c:noMultiLvlLbl val="0"/>
      </c:catAx>
      <c:valAx>
        <c:axId val="19610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107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C5602-E6C9-2045-BD60-2CAED02A70DB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02350-D937-924D-B8B0-0F1301EC3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62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702350-D937-924D-B8B0-0F1301EC32B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79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2/9/2026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0E6EA-8839-190D-9627-D3AA16822F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Intro case - Costco wholesale corp.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3A2B1-CCA6-14A8-7DDA-E7622416EC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Blue Oval Consulting</a:t>
            </a:r>
          </a:p>
        </p:txBody>
      </p:sp>
    </p:spTree>
    <p:extLst>
      <p:ext uri="{BB962C8B-B14F-4D97-AF65-F5344CB8AC3E}">
        <p14:creationId xmlns:p14="http://schemas.microsoft.com/office/powerpoint/2010/main" val="302381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different colored lines&#10;&#10;AI-generated content may be incorrect.">
            <a:extLst>
              <a:ext uri="{FF2B5EF4-FFF2-40B4-BE49-F238E27FC236}">
                <a16:creationId xmlns:a16="http://schemas.microsoft.com/office/drawing/2014/main" id="{F2E0CDB7-7728-B0AB-2469-1353E54C9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439" y="2063899"/>
            <a:ext cx="4789827" cy="2730200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16F97B9-23C6-4EF1-AED7-D5E3C26A64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096000" y="1142999"/>
            <a:ext cx="0" cy="4572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graph of a diagram with different colored lines&#10;&#10;AI-generated content may be incorrect.">
            <a:extLst>
              <a:ext uri="{FF2B5EF4-FFF2-40B4-BE49-F238E27FC236}">
                <a16:creationId xmlns:a16="http://schemas.microsoft.com/office/drawing/2014/main" id="{D4FF736E-59EB-3986-DE68-AF5F7DE46C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7734" y="2061155"/>
            <a:ext cx="4799456" cy="273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68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A3DC2B1-291F-50B3-53A3-A5800798B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075" y="1554499"/>
            <a:ext cx="5244610" cy="704087"/>
          </a:xfrm>
        </p:spPr>
        <p:txBody>
          <a:bodyPr/>
          <a:lstStyle/>
          <a:p>
            <a:r>
              <a:rPr lang="en-US"/>
              <a:t>Strengths 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2D30FB5-8025-AEB7-83A6-9D26CC0A9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5" y="2706724"/>
            <a:ext cx="5244610" cy="3664094"/>
          </a:xfrm>
        </p:spPr>
        <p:txBody>
          <a:bodyPr>
            <a:normAutofit lnSpcReduction="10000"/>
          </a:bodyPr>
          <a:lstStyle/>
          <a:p>
            <a:r>
              <a:rPr lang="en-US"/>
              <a:t>Low operating margins</a:t>
            </a:r>
          </a:p>
          <a:p>
            <a:pPr lvl="1"/>
            <a:r>
              <a:rPr lang="en-US"/>
              <a:t>Lower margin% than competitors like Dollar General and Target.</a:t>
            </a:r>
          </a:p>
          <a:p>
            <a:r>
              <a:rPr lang="en-US"/>
              <a:t>Weak e-commerce presence</a:t>
            </a:r>
          </a:p>
          <a:p>
            <a:pPr lvl="1"/>
            <a:r>
              <a:rPr lang="en-US"/>
              <a:t>Losing out on e-commerce market compared competitors like Target and Amazon.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F3D627FB-8FA7-CAC8-A493-527CE121B5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38315" y="1554499"/>
            <a:ext cx="5244612" cy="704087"/>
          </a:xfrm>
        </p:spPr>
        <p:txBody>
          <a:bodyPr/>
          <a:lstStyle/>
          <a:p>
            <a:r>
              <a:rPr lang="en-US"/>
              <a:t>Weaknesses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F2F9BEF-14BC-DBF1-ABA3-A391C6C85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85204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en-US" cap="none">
                <a:latin typeface="+mn-lt"/>
                <a:cs typeface="Times New Roman" panose="02020603050405020304" pitchFamily="18" charset="0"/>
              </a:rPr>
              <a:t>Costco's Current Strategy: </a:t>
            </a:r>
            <a:br>
              <a:rPr lang="en-US" cap="none">
                <a:latin typeface="+mn-lt"/>
                <a:cs typeface="Times New Roman" panose="02020603050405020304" pitchFamily="18" charset="0"/>
              </a:rPr>
            </a:br>
            <a:r>
              <a:rPr lang="en-US" sz="2200" cap="none">
                <a:latin typeface="+mn-lt"/>
                <a:cs typeface="Times New Roman" panose="02020603050405020304" pitchFamily="18" charset="0"/>
              </a:rPr>
              <a:t>Provide customers with the lowest per unit price on products.</a:t>
            </a:r>
          </a:p>
        </p:txBody>
      </p:sp>
      <p:sp>
        <p:nvSpPr>
          <p:cNvPr id="15" name="Title 9">
            <a:extLst>
              <a:ext uri="{FF2B5EF4-FFF2-40B4-BE49-F238E27FC236}">
                <a16:creationId xmlns:a16="http://schemas.microsoft.com/office/drawing/2014/main" id="{707BF00E-4E5A-DD05-C12A-C03CEE828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706688"/>
            <a:ext cx="5243513" cy="3663950"/>
          </a:xfrm>
        </p:spPr>
        <p:txBody>
          <a:bodyPr>
            <a:normAutofit lnSpcReduction="10000"/>
          </a:bodyPr>
          <a:lstStyle/>
          <a:p>
            <a:r>
              <a:rPr lang="en-US"/>
              <a:t>Limited markup</a:t>
            </a:r>
          </a:p>
          <a:p>
            <a:pPr lvl="1"/>
            <a:r>
              <a:rPr lang="en-US"/>
              <a:t>Cap markup at 14%.</a:t>
            </a:r>
          </a:p>
          <a:p>
            <a:r>
              <a:rPr lang="en-US"/>
              <a:t>Little product differentiation from vendors</a:t>
            </a:r>
          </a:p>
          <a:p>
            <a:pPr lvl="1"/>
            <a:r>
              <a:rPr lang="en-US"/>
              <a:t>Supply chain savings.</a:t>
            </a:r>
          </a:p>
          <a:p>
            <a:r>
              <a:rPr lang="en-US"/>
              <a:t>Pallet-to-Warehouse stocking strategy</a:t>
            </a:r>
          </a:p>
          <a:p>
            <a:pPr lvl="1"/>
            <a:r>
              <a:rPr lang="en-US"/>
              <a:t>Pallet delivered direct to warehouse floor.</a:t>
            </a:r>
          </a:p>
          <a:p>
            <a:pPr lvl="1"/>
            <a:r>
              <a:rPr lang="en-US"/>
              <a:t>Reduces labor costs from not having to stock items individually on shelves.</a:t>
            </a:r>
          </a:p>
          <a:p>
            <a:r>
              <a:rPr lang="en-US"/>
              <a:t>Memberships</a:t>
            </a:r>
          </a:p>
          <a:p>
            <a:pPr lvl="1"/>
            <a:r>
              <a:rPr lang="en-US"/>
              <a:t>All the strengths above allow Costco to gradually raise membership prices over time.</a:t>
            </a:r>
          </a:p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C81D4F0-3B65-FAA3-ADA1-3BCD7D077348}"/>
              </a:ext>
            </a:extLst>
          </p:cNvPr>
          <p:cNvSpPr txBox="1"/>
          <p:nvPr/>
        </p:nvSpPr>
        <p:spPr>
          <a:xfrm>
            <a:off x="1239253" y="287554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899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835149D-35B2-34EB-7E96-FE80CF7C16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Current challenges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FFFE0DB-9D52-F227-7D22-8EEB1C2BD0A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Price competition/price sensitivity</a:t>
            </a:r>
          </a:p>
          <a:p>
            <a:r>
              <a:rPr lang="en-US"/>
              <a:t>Declining consumer loyalty</a:t>
            </a:r>
          </a:p>
          <a:p>
            <a:pPr lvl="1"/>
            <a:r>
              <a:rPr lang="en-US"/>
              <a:t>Promotions-driven loyalty is fragile</a:t>
            </a:r>
          </a:p>
          <a:p>
            <a:r>
              <a:rPr lang="en-US"/>
              <a:t>High overhead costs</a:t>
            </a:r>
          </a:p>
          <a:p>
            <a:r>
              <a:rPr lang="en-US"/>
              <a:t>Cost inflation</a:t>
            </a:r>
          </a:p>
          <a:p>
            <a:pPr lvl="1"/>
            <a:r>
              <a:rPr lang="en-US"/>
              <a:t>Impacts labor, transportation</a:t>
            </a:r>
          </a:p>
          <a:p>
            <a:r>
              <a:rPr lang="en-US"/>
              <a:t>Fewer discretionary purchases</a:t>
            </a:r>
          </a:p>
          <a:p>
            <a:endParaRPr lang="en-US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D847F9F-B47D-F7FD-0E7E-08FDCB8A08D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Constant consumer behavior shifts</a:t>
            </a:r>
          </a:p>
          <a:p>
            <a:r>
              <a:rPr lang="en-US"/>
              <a:t>Heavily saturated market</a:t>
            </a:r>
          </a:p>
          <a:p>
            <a:pPr lvl="1"/>
            <a:r>
              <a:rPr lang="en-US"/>
              <a:t>More options for the consumer</a:t>
            </a:r>
          </a:p>
          <a:p>
            <a:r>
              <a:rPr lang="en-US"/>
              <a:t>Expansion opportunities</a:t>
            </a:r>
          </a:p>
          <a:p>
            <a:r>
              <a:rPr lang="en-US"/>
              <a:t>Supply chain volatility</a:t>
            </a:r>
          </a:p>
          <a:p>
            <a:r>
              <a:rPr lang="en-US"/>
              <a:t>Globalization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BDC25CB-4FD2-7499-665B-87F577D13F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Current factors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7A3EF07-F925-907F-78B1-3BFECA3D0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challenges/factors in the retail industry</a:t>
            </a:r>
          </a:p>
        </p:txBody>
      </p:sp>
    </p:spTree>
    <p:extLst>
      <p:ext uri="{BB962C8B-B14F-4D97-AF65-F5344CB8AC3E}">
        <p14:creationId xmlns:p14="http://schemas.microsoft.com/office/powerpoint/2010/main" val="143808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spreadsheet&#10;&#10;AI-generated content may be incorrect.">
            <a:extLst>
              <a:ext uri="{FF2B5EF4-FFF2-40B4-BE49-F238E27FC236}">
                <a16:creationId xmlns:a16="http://schemas.microsoft.com/office/drawing/2014/main" id="{5E8CE98D-2E9D-FFCE-0B4C-ED44CFEEB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1671" y="185655"/>
            <a:ext cx="7772400" cy="3446987"/>
          </a:xfrm>
          <a:prstGeom prst="rect">
            <a:avLst/>
          </a:prstGeom>
        </p:spPr>
      </p:pic>
      <p:pic>
        <p:nvPicPr>
          <p:cNvPr id="6" name="Picture 5" descr="A spreadsheet with numbers and percentages&#10;&#10;AI-generated content may be incorrect.">
            <a:extLst>
              <a:ext uri="{FF2B5EF4-FFF2-40B4-BE49-F238E27FC236}">
                <a16:creationId xmlns:a16="http://schemas.microsoft.com/office/drawing/2014/main" id="{EBAAEEC9-08AD-1AC8-1A53-28F65EE6A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029" y="3719373"/>
            <a:ext cx="7639958" cy="295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77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84B73-B597-97A7-C9BC-022BEE726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2351" y="2831279"/>
            <a:ext cx="7027298" cy="2596776"/>
          </a:xfrm>
        </p:spPr>
        <p:txBody>
          <a:bodyPr>
            <a:normAutofit lnSpcReduction="10000"/>
          </a:bodyPr>
          <a:lstStyle/>
          <a:p>
            <a:r>
              <a:rPr lang="en-US"/>
              <a:t>Focus on internal growth rather than expansion</a:t>
            </a:r>
          </a:p>
          <a:p>
            <a:pPr lvl="1"/>
            <a:r>
              <a:rPr lang="en-US"/>
              <a:t>Ex: Travel services, </a:t>
            </a:r>
            <a:r>
              <a:rPr lang="en-US" err="1"/>
              <a:t>CostCo</a:t>
            </a:r>
            <a:r>
              <a:rPr lang="en-US"/>
              <a:t> brand Kirkland, products for sale, and healthcare</a:t>
            </a:r>
          </a:p>
          <a:p>
            <a:r>
              <a:rPr lang="en-US"/>
              <a:t>Enhance membership value, not discounts</a:t>
            </a:r>
          </a:p>
          <a:p>
            <a:r>
              <a:rPr lang="en-US"/>
              <a:t>Keep membership fee increases gradual</a:t>
            </a:r>
          </a:p>
          <a:p>
            <a:r>
              <a:rPr lang="en-US"/>
              <a:t>Expand </a:t>
            </a:r>
            <a:r>
              <a:rPr lang="en-US" err="1"/>
              <a:t>CostCo</a:t>
            </a:r>
            <a:r>
              <a:rPr lang="en-US"/>
              <a:t> business centers</a:t>
            </a:r>
          </a:p>
          <a:p>
            <a:r>
              <a:rPr lang="en-US"/>
              <a:t>Lean harder into the membership model</a:t>
            </a:r>
          </a:p>
          <a:p>
            <a:pPr lvl="1"/>
            <a:r>
              <a:rPr lang="en-US"/>
              <a:t>Expand premium/executive tiers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D36135A-3E2F-4AD5-CD24-290D80ADB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recommendations </a:t>
            </a:r>
            <a:br>
              <a:rPr lang="en-US"/>
            </a:br>
            <a:r>
              <a:rPr lang="en-US"/>
              <a:t>for Costco to achieve/continue the strong growth</a:t>
            </a:r>
          </a:p>
        </p:txBody>
      </p:sp>
    </p:spTree>
    <p:extLst>
      <p:ext uri="{BB962C8B-B14F-4D97-AF65-F5344CB8AC3E}">
        <p14:creationId xmlns:p14="http://schemas.microsoft.com/office/powerpoint/2010/main" val="2798577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D456DA-3230-FDCB-AACB-062F45C13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/>
              <a:t>How Do You Beat Costco?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FDA41D-3C60-85B1-A56A-3A482DDA0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Offer Convenience</a:t>
            </a:r>
          </a:p>
          <a:p>
            <a:pPr lvl="1"/>
            <a:r>
              <a:rPr lang="en-US"/>
              <a:t>Offer greater product differentiation.</a:t>
            </a:r>
          </a:p>
          <a:p>
            <a:pPr lvl="1"/>
            <a:r>
              <a:rPr lang="en-US"/>
              <a:t>Offer a reliable e-commerce service.</a:t>
            </a:r>
          </a:p>
          <a:p>
            <a:pPr lvl="1"/>
            <a:r>
              <a:rPr lang="en-US"/>
              <a:t>Offer convenient services like curbside pick-up.</a:t>
            </a:r>
          </a:p>
        </p:txBody>
      </p:sp>
    </p:spTree>
    <p:extLst>
      <p:ext uri="{BB962C8B-B14F-4D97-AF65-F5344CB8AC3E}">
        <p14:creationId xmlns:p14="http://schemas.microsoft.com/office/powerpoint/2010/main" val="4215623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EC69EB1-3351-F246-AD97-82B7429FF0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3482237"/>
              </p:ext>
            </p:extLst>
          </p:nvPr>
        </p:nvGraphicFramePr>
        <p:xfrm>
          <a:off x="1158867" y="69338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7DA22B8-AB3A-394B-8D60-CD18E65DCA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923666"/>
              </p:ext>
            </p:extLst>
          </p:nvPr>
        </p:nvGraphicFramePr>
        <p:xfrm>
          <a:off x="7039429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49CA7E3-70FC-9C4A-BEB7-68F2021A52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1952094"/>
              </p:ext>
            </p:extLst>
          </p:nvPr>
        </p:nvGraphicFramePr>
        <p:xfrm>
          <a:off x="3810000" y="3429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67161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F8E1610-BD17-2075-28F7-585CFE1BEF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7264390"/>
              </p:ext>
            </p:extLst>
          </p:nvPr>
        </p:nvGraphicFramePr>
        <p:xfrm>
          <a:off x="1211943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56F74F4-918E-A448-A556-D466376CF9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954881"/>
              </p:ext>
            </p:extLst>
          </p:nvPr>
        </p:nvGraphicFramePr>
        <p:xfrm>
          <a:off x="6408057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35A5314-9406-A243-89D1-202CC55EE3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7365541"/>
              </p:ext>
            </p:extLst>
          </p:nvPr>
        </p:nvGraphicFramePr>
        <p:xfrm>
          <a:off x="3810000" y="3429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92485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B3742B9-4517-0941-AB85-3253C0E5FF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3667998"/>
              </p:ext>
            </p:extLst>
          </p:nvPr>
        </p:nvGraphicFramePr>
        <p:xfrm>
          <a:off x="1248227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4446B9A-DD9A-D54D-8F1D-9AF344F22B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6754414"/>
              </p:ext>
            </p:extLst>
          </p:nvPr>
        </p:nvGraphicFramePr>
        <p:xfrm>
          <a:off x="6371773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BDA36D3-A702-DC4E-80C0-E35591F378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6034473"/>
              </p:ext>
            </p:extLst>
          </p:nvPr>
        </p:nvGraphicFramePr>
        <p:xfrm>
          <a:off x="3810000" y="368299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14301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9B268E4-4B2D-1748-BC62-5C026DDF77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317591"/>
              </p:ext>
            </p:extLst>
          </p:nvPr>
        </p:nvGraphicFramePr>
        <p:xfrm>
          <a:off x="1117600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3317607-8550-484A-B917-7176DF4BB2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4279819"/>
              </p:ext>
            </p:extLst>
          </p:nvPr>
        </p:nvGraphicFramePr>
        <p:xfrm>
          <a:off x="6850743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381167B-DC4B-764E-9B30-04481C36A0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6725163"/>
              </p:ext>
            </p:extLst>
          </p:nvPr>
        </p:nvGraphicFramePr>
        <p:xfrm>
          <a:off x="3810000" y="3429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64516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4327641-F955-7F46-B4A9-88B3B98ABD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2393335"/>
              </p:ext>
            </p:extLst>
          </p:nvPr>
        </p:nvGraphicFramePr>
        <p:xfrm>
          <a:off x="1524000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681C326-EEEA-9E4F-91EB-3DD1F0DA7F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9026272"/>
              </p:ext>
            </p:extLst>
          </p:nvPr>
        </p:nvGraphicFramePr>
        <p:xfrm>
          <a:off x="6473372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39A048F-CE75-2A44-9375-E034522D8F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6553927"/>
              </p:ext>
            </p:extLst>
          </p:nvPr>
        </p:nvGraphicFramePr>
        <p:xfrm>
          <a:off x="3810000" y="3429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64149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different colored lines&#10;&#10;AI-generated content may be incorrect.">
            <a:extLst>
              <a:ext uri="{FF2B5EF4-FFF2-40B4-BE49-F238E27FC236}">
                <a16:creationId xmlns:a16="http://schemas.microsoft.com/office/drawing/2014/main" id="{3489453E-A160-C38C-9A50-5E9EA72168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643" y="2021987"/>
            <a:ext cx="5125623" cy="300775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16F97B9-23C6-4EF1-AED7-D5E3C26A64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096000" y="1142999"/>
            <a:ext cx="0" cy="4572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2B2B1F02-9951-D583-A7B2-D866949CDB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7734" y="2025158"/>
            <a:ext cx="5122337" cy="300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409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3AF849-B258-6A74-74F5-FC26C4D494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534" y="321734"/>
            <a:ext cx="4966100" cy="290517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7445EF3-C0B4-4E54-C120-F99D81266D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3436" y="1874622"/>
            <a:ext cx="5519649" cy="3212593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799448F2-0E5B-42DA-B2D1-11A14E947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280" y="0"/>
            <a:ext cx="9144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E8A7552-20E1-4F34-ADAB-C1DB6634D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383280"/>
            <a:ext cx="6126480" cy="914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D52FE3-2F7E-1C49-CEC8-C7FCCEAC2D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898" y="3487096"/>
            <a:ext cx="4948900" cy="290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563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C41B5A-DAB8-12F9-30F7-6F4C6AF44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534" y="321734"/>
            <a:ext cx="4966100" cy="2905170"/>
          </a:xfrm>
          <a:prstGeom prst="rect">
            <a:avLst/>
          </a:prstGeom>
        </p:spPr>
      </p:pic>
      <p:pic>
        <p:nvPicPr>
          <p:cNvPr id="5" name="Picture 4" descr="A graph of different colored lines&#10;&#10;AI-generated content may be incorrect.">
            <a:extLst>
              <a:ext uri="{FF2B5EF4-FFF2-40B4-BE49-F238E27FC236}">
                <a16:creationId xmlns:a16="http://schemas.microsoft.com/office/drawing/2014/main" id="{0DA964D5-CB69-2689-CEAA-21679C7F3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039" y="3631096"/>
            <a:ext cx="4843088" cy="276056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99448F2-0E5B-42DA-B2D1-11A14E947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280" y="0"/>
            <a:ext cx="9144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E8A7552-20E1-4F34-ADAB-C1DB6634D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383280"/>
            <a:ext cx="6126480" cy="914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graph of cash and cash equivalent as percent of asset&#10;&#10;AI-generated content may be incorrect.">
            <a:extLst>
              <a:ext uri="{FF2B5EF4-FFF2-40B4-BE49-F238E27FC236}">
                <a16:creationId xmlns:a16="http://schemas.microsoft.com/office/drawing/2014/main" id="{6E105F62-68B3-94A6-CAB1-3A59B92402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8034" y="1769366"/>
            <a:ext cx="5426764" cy="3174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0951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Application>Microsoft Office PowerPoint</Application>
  <PresentationFormat>Widescreen</PresentationFormat>
  <Slides>15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Parcel</vt:lpstr>
      <vt:lpstr>Intro case - Costco wholesale corp.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Costco's Current Strategy:  Provide customers with the lowest per unit price on products.</vt:lpstr>
      <vt:lpstr>challenges/factors in the retail industry</vt:lpstr>
      <vt:lpstr>PowerPoint Presentation</vt:lpstr>
      <vt:lpstr>recommendations  for Costco to achieve/continue the strong growth</vt:lpstr>
      <vt:lpstr>How Do You Beat Costco?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Elsa Steffes</dc:creator>
  <cp:revision>9</cp:revision>
  <dcterms:created xsi:type="dcterms:W3CDTF">2026-02-05T18:21:03Z</dcterms:created>
  <dcterms:modified xsi:type="dcterms:W3CDTF">2026-02-09T23:40:20Z</dcterms:modified>
</cp:coreProperties>
</file>